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08"/>
  </p:notesMasterIdLst>
  <p:sldIdLst>
    <p:sldId id="394" r:id="rId3"/>
    <p:sldId id="371" r:id="rId4"/>
    <p:sldId id="372" r:id="rId5"/>
    <p:sldId id="377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374" r:id="rId16"/>
    <p:sldId id="375" r:id="rId17"/>
    <p:sldId id="266" r:id="rId18"/>
    <p:sldId id="267" r:id="rId19"/>
    <p:sldId id="378" r:id="rId20"/>
    <p:sldId id="274" r:id="rId21"/>
    <p:sldId id="275" r:id="rId22"/>
    <p:sldId id="276" r:id="rId23"/>
    <p:sldId id="376" r:id="rId24"/>
    <p:sldId id="277" r:id="rId25"/>
    <p:sldId id="278" r:id="rId26"/>
    <p:sldId id="279" r:id="rId27"/>
    <p:sldId id="280" r:id="rId28"/>
    <p:sldId id="281" r:id="rId29"/>
    <p:sldId id="282" r:id="rId30"/>
    <p:sldId id="284" r:id="rId31"/>
    <p:sldId id="379" r:id="rId32"/>
    <p:sldId id="286" r:id="rId33"/>
    <p:sldId id="380" r:id="rId34"/>
    <p:sldId id="381" r:id="rId35"/>
    <p:sldId id="287" r:id="rId36"/>
    <p:sldId id="382" r:id="rId37"/>
    <p:sldId id="288" r:id="rId38"/>
    <p:sldId id="383" r:id="rId39"/>
    <p:sldId id="291" r:id="rId40"/>
    <p:sldId id="292" r:id="rId41"/>
    <p:sldId id="384" r:id="rId42"/>
    <p:sldId id="385" r:id="rId43"/>
    <p:sldId id="293" r:id="rId44"/>
    <p:sldId id="294" r:id="rId45"/>
    <p:sldId id="295" r:id="rId46"/>
    <p:sldId id="296" r:id="rId47"/>
    <p:sldId id="366" r:id="rId48"/>
    <p:sldId id="297" r:id="rId49"/>
    <p:sldId id="298" r:id="rId50"/>
    <p:sldId id="299" r:id="rId51"/>
    <p:sldId id="300" r:id="rId52"/>
    <p:sldId id="301" r:id="rId53"/>
    <p:sldId id="302" r:id="rId54"/>
    <p:sldId id="304" r:id="rId55"/>
    <p:sldId id="305" r:id="rId56"/>
    <p:sldId id="367" r:id="rId57"/>
    <p:sldId id="306" r:id="rId58"/>
    <p:sldId id="368" r:id="rId59"/>
    <p:sldId id="307" r:id="rId60"/>
    <p:sldId id="369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86" r:id="rId77"/>
    <p:sldId id="387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1" r:id="rId86"/>
    <p:sldId id="388" r:id="rId87"/>
    <p:sldId id="333" r:id="rId88"/>
    <p:sldId id="334" r:id="rId89"/>
    <p:sldId id="335" r:id="rId90"/>
    <p:sldId id="336" r:id="rId91"/>
    <p:sldId id="337" r:id="rId92"/>
    <p:sldId id="391" r:id="rId93"/>
    <p:sldId id="392" r:id="rId94"/>
    <p:sldId id="340" r:id="rId95"/>
    <p:sldId id="341" r:id="rId96"/>
    <p:sldId id="342" r:id="rId97"/>
    <p:sldId id="343" r:id="rId98"/>
    <p:sldId id="344" r:id="rId99"/>
    <p:sldId id="345" r:id="rId100"/>
    <p:sldId id="365" r:id="rId101"/>
    <p:sldId id="346" r:id="rId102"/>
    <p:sldId id="355" r:id="rId103"/>
    <p:sldId id="356" r:id="rId104"/>
    <p:sldId id="357" r:id="rId105"/>
    <p:sldId id="358" r:id="rId106"/>
    <p:sldId id="393" r:id="rId10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47"/>
  </p:normalViewPr>
  <p:slideViewPr>
    <p:cSldViewPr snapToGrid="0">
      <p:cViewPr>
        <p:scale>
          <a:sx n="65" d="100"/>
          <a:sy n="65" d="100"/>
        </p:scale>
        <p:origin x="2768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8" Type="http://schemas.openxmlformats.org/officeDocument/2006/relationships/notesMaster" Target="notesMasters/notesMaster1.xml"/><Relationship Id="rId109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10" Type="http://schemas.openxmlformats.org/officeDocument/2006/relationships/viewProps" Target="viewProps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0743"/>
          <c:y val="0.060292"/>
          <c:w val="0.88757"/>
          <c:h val="0.75512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Sheet1!$B$1:$J$1</c:f>
              <c:strCache>
                <c:ptCount val="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0.07</c:v>
                </c:pt>
                <c:pt idx="7">
                  <c:v>0.08</c:v>
                </c:pt>
                <c:pt idx="8">
                  <c:v>0.09</c:v>
                </c:pt>
              </c:strCache>
            </c:strRef>
          </c:cat>
          <c:val>
            <c:numRef>
              <c:f>Sheet1!$B$2:$J$2</c:f>
              <c:numCache>
                <c:formatCode>General</c:formatCode>
                <c:ptCount val="9"/>
                <c:pt idx="0">
                  <c:v>13.5</c:v>
                </c:pt>
                <c:pt idx="1">
                  <c:v>9.0</c:v>
                </c:pt>
                <c:pt idx="2">
                  <c:v>7.5</c:v>
                </c:pt>
                <c:pt idx="3">
                  <c:v>7.0</c:v>
                </c:pt>
                <c:pt idx="4">
                  <c:v>6.5</c:v>
                </c:pt>
                <c:pt idx="5">
                  <c:v>6.0</c:v>
                </c:pt>
                <c:pt idx="6">
                  <c:v>5.5</c:v>
                </c:pt>
                <c:pt idx="7">
                  <c:v>5.1</c:v>
                </c:pt>
                <c:pt idx="8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4C4-4F41-BFEE-49152B866A64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Sheet1!$B$1:$J$1</c:f>
              <c:strCache>
                <c:ptCount val="9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0.07</c:v>
                </c:pt>
                <c:pt idx="7">
                  <c:v>0.08</c:v>
                </c:pt>
                <c:pt idx="8">
                  <c:v>0.09</c:v>
                </c:pt>
              </c:strCache>
            </c:strRef>
          </c:cat>
          <c:val>
            <c:numRef>
              <c:f>Sheet1!$B$3:$J$3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4C4-4F41-BFEE-49152B866A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1607443712"/>
        <c:axId val="1807876672"/>
      </c:barChart>
      <c:catAx>
        <c:axId val="1607443712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Noise level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1807876672"/>
        <c:crosses val="autoZero"/>
        <c:auto val="1"/>
        <c:lblAlgn val="ctr"/>
        <c:lblOffset val="100"/>
        <c:noMultiLvlLbl val="1"/>
      </c:catAx>
      <c:valAx>
        <c:axId val="1807876672"/>
        <c:scaling>
          <c:orientation val="minMax"/>
          <c:max val="15.0"/>
          <c:min val="5.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Maximum number of votes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1607443712"/>
        <c:crosses val="autoZero"/>
        <c:crossBetween val="between"/>
        <c:majorUnit val="5.0"/>
        <c:minorUnit val="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03622"/>
          <c:y val="0.0559441"/>
          <c:w val="0.891378"/>
          <c:h val="0.77188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</c:strCache>
            </c:strRef>
          </c:cat>
          <c:val>
            <c:numRef>
              <c:f>Sheet1!$B$2:$K$2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BEF-4CB9-BCEC-96E635EFB11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Sheet1!$B$1:$K$1</c:f>
              <c:strCache>
                <c:ptCount val="10"/>
                <c:pt idx="0">
                  <c:v>20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  <c:pt idx="4">
                  <c:v>100</c:v>
                </c:pt>
                <c:pt idx="5">
                  <c:v>120</c:v>
                </c:pt>
                <c:pt idx="6">
                  <c:v>140</c:v>
                </c:pt>
                <c:pt idx="7">
                  <c:v>160</c:v>
                </c:pt>
                <c:pt idx="8">
                  <c:v>180</c:v>
                </c:pt>
                <c:pt idx="9">
                  <c:v>200</c:v>
                </c:pt>
              </c:strCache>
            </c:strRef>
          </c:cat>
          <c:val>
            <c:numRef>
              <c:f>Sheet1!$B$3:$K$3</c:f>
              <c:numCache>
                <c:formatCode>General</c:formatCode>
                <c:ptCount val="10"/>
                <c:pt idx="0">
                  <c:v>3.5</c:v>
                </c:pt>
                <c:pt idx="1">
                  <c:v>4.9</c:v>
                </c:pt>
                <c:pt idx="2">
                  <c:v>5.9</c:v>
                </c:pt>
                <c:pt idx="3">
                  <c:v>6.5</c:v>
                </c:pt>
                <c:pt idx="4">
                  <c:v>8.0</c:v>
                </c:pt>
                <c:pt idx="5">
                  <c:v>8.9</c:v>
                </c:pt>
                <c:pt idx="6">
                  <c:v>9.0</c:v>
                </c:pt>
                <c:pt idx="7">
                  <c:v>10.0</c:v>
                </c:pt>
                <c:pt idx="8">
                  <c:v>10.2</c:v>
                </c:pt>
                <c:pt idx="9">
                  <c:v>11.3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BEF-4CB9-BCEC-96E635EFB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1607383120"/>
        <c:axId val="1607396848"/>
      </c:barChart>
      <c:catAx>
        <c:axId val="1607383120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Number of noise points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1607396848"/>
        <c:crosses val="autoZero"/>
        <c:auto val="1"/>
        <c:lblAlgn val="ctr"/>
        <c:lblOffset val="100"/>
        <c:noMultiLvlLbl val="1"/>
      </c:catAx>
      <c:valAx>
        <c:axId val="1607396848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Maximum number of votes</a:t>
                </a:r>
              </a:p>
            </c:rich>
          </c:tx>
          <c:layout/>
          <c:overlay val="1"/>
        </c:title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1607383120"/>
        <c:crosses val="autoZero"/>
        <c:crossBetween val="between"/>
        <c:majorUnit val="3.0"/>
        <c:minorUnit val="1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fld id="{B971A20D-3696-C743-A562-27299CAB87D4}" type="slidenum">
              <a:rPr lang="en-US" altLang="en-US" sz="3600" kern="0">
                <a:solidFill>
                  <a:srgbClr val="000000"/>
                </a:solidFill>
                <a:ea typeface=""/>
                <a:cs typeface=""/>
                <a:sym typeface="Helvetica Light"/>
              </a:rPr>
              <a:pPr algn="ctr">
                <a:defRPr/>
              </a:pPr>
              <a:t>1</a:t>
            </a:fld>
            <a:endParaRPr lang="en-US" altLang="en-US" sz="3600" kern="0">
              <a:solidFill>
                <a:srgbClr val="000000"/>
              </a:solidFill>
              <a:ea typeface=""/>
              <a:cs typeface=""/>
              <a:sym typeface="Helvetica Light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283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3" name="Shape 9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Figure 15.1, top half.  Note that most points in the vote array are very dark, because they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get only one vote.</a:t>
            </a:r>
          </a:p>
        </p:txBody>
      </p:sp>
    </p:spTree>
    <p:extLst>
      <p:ext uri="{BB962C8B-B14F-4D97-AF65-F5344CB8AC3E}">
        <p14:creationId xmlns:p14="http://schemas.microsoft.com/office/powerpoint/2010/main" val="386608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3" name="Shape 9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is 15.1 lower half</a:t>
            </a:r>
          </a:p>
        </p:txBody>
      </p:sp>
    </p:spTree>
    <p:extLst>
      <p:ext uri="{BB962C8B-B14F-4D97-AF65-F5344CB8AC3E}">
        <p14:creationId xmlns:p14="http://schemas.microsoft.com/office/powerpoint/2010/main" val="1625792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1" name="Shape 10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15.2; main point is that lots of noise can lead to large peaks in the array</a:t>
            </a:r>
          </a:p>
        </p:txBody>
      </p:sp>
    </p:spTree>
    <p:extLst>
      <p:ext uri="{BB962C8B-B14F-4D97-AF65-F5344CB8AC3E}">
        <p14:creationId xmlns:p14="http://schemas.microsoft.com/office/powerpoint/2010/main" val="142851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41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/>
            </a:lvl1pPr>
            <a:lvl2pPr marL="487671" indent="0" algn="ctr">
              <a:buNone/>
              <a:defRPr/>
            </a:lvl2pPr>
            <a:lvl3pPr marL="975340" indent="0" algn="ctr">
              <a:buNone/>
              <a:defRPr/>
            </a:lvl3pPr>
            <a:lvl4pPr marL="1463011" indent="0" algn="ctr">
              <a:buNone/>
              <a:defRPr/>
            </a:lvl4pPr>
            <a:lvl5pPr marL="1950681" indent="0" algn="ctr">
              <a:buNone/>
              <a:defRPr/>
            </a:lvl5pPr>
            <a:lvl6pPr marL="2438351" indent="0" algn="ctr">
              <a:buNone/>
              <a:defRPr/>
            </a:lvl6pPr>
            <a:lvl7pPr marL="2926022" indent="0" algn="ctr">
              <a:buNone/>
              <a:defRPr/>
            </a:lvl7pPr>
            <a:lvl8pPr marL="3413692" indent="0" algn="ctr">
              <a:buNone/>
              <a:defRPr/>
            </a:lvl8pPr>
            <a:lvl9pPr marL="39013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1F44791-DCB9-8946-BAD6-395517F10F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03061A5-9A2D-0049-B9CF-6CE597456D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5"/>
            <a:ext cx="11054080" cy="1937173"/>
          </a:xfrm>
        </p:spPr>
        <p:txBody>
          <a:bodyPr anchor="t"/>
          <a:lstStyle>
            <a:lvl1pPr algn="l">
              <a:defRPr sz="42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6"/>
            <a:ext cx="11054080" cy="2133599"/>
          </a:xfrm>
        </p:spPr>
        <p:txBody>
          <a:bodyPr anchor="b"/>
          <a:lstStyle>
            <a:lvl1pPr marL="0" indent="0">
              <a:buNone/>
              <a:defRPr sz="2133"/>
            </a:lvl1pPr>
            <a:lvl2pPr marL="487671" indent="0">
              <a:buNone/>
              <a:defRPr sz="1920"/>
            </a:lvl2pPr>
            <a:lvl3pPr marL="975340" indent="0">
              <a:buNone/>
              <a:defRPr sz="1707"/>
            </a:lvl3pPr>
            <a:lvl4pPr marL="1463011" indent="0">
              <a:buNone/>
              <a:defRPr sz="1493"/>
            </a:lvl4pPr>
            <a:lvl5pPr marL="1950681" indent="0">
              <a:buNone/>
              <a:defRPr sz="1493"/>
            </a:lvl5pPr>
            <a:lvl6pPr marL="2438351" indent="0">
              <a:buNone/>
              <a:defRPr sz="1493"/>
            </a:lvl6pPr>
            <a:lvl7pPr marL="2926022" indent="0">
              <a:buNone/>
              <a:defRPr sz="1493"/>
            </a:lvl7pPr>
            <a:lvl8pPr marL="3413692" indent="0">
              <a:buNone/>
              <a:defRPr sz="1493"/>
            </a:lvl8pPr>
            <a:lvl9pPr marL="3901362" indent="0">
              <a:buNone/>
              <a:defRPr sz="14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9BA65F-B13E-A842-94AC-C525210E4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4"/>
            <a:ext cx="5743787" cy="6436925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4"/>
            <a:ext cx="5743787" cy="6436925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8F8178-F696-B241-9694-AD92C2552C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71" indent="0">
              <a:buNone/>
              <a:defRPr sz="2133" b="1"/>
            </a:lvl2pPr>
            <a:lvl3pPr marL="975340" indent="0">
              <a:buNone/>
              <a:defRPr sz="1920" b="1"/>
            </a:lvl3pPr>
            <a:lvl4pPr marL="1463011" indent="0">
              <a:buNone/>
              <a:defRPr sz="1707" b="1"/>
            </a:lvl4pPr>
            <a:lvl5pPr marL="1950681" indent="0">
              <a:buNone/>
              <a:defRPr sz="1707" b="1"/>
            </a:lvl5pPr>
            <a:lvl6pPr marL="2438351" indent="0">
              <a:buNone/>
              <a:defRPr sz="1707" b="1"/>
            </a:lvl6pPr>
            <a:lvl7pPr marL="2926022" indent="0">
              <a:buNone/>
              <a:defRPr sz="1707" b="1"/>
            </a:lvl7pPr>
            <a:lvl8pPr marL="3413692" indent="0">
              <a:buNone/>
              <a:defRPr sz="1707" b="1"/>
            </a:lvl8pPr>
            <a:lvl9pPr marL="39013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1" y="2183272"/>
            <a:ext cx="5748302" cy="90988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71" indent="0">
              <a:buNone/>
              <a:defRPr sz="2133" b="1"/>
            </a:lvl2pPr>
            <a:lvl3pPr marL="975340" indent="0">
              <a:buNone/>
              <a:defRPr sz="1920" b="1"/>
            </a:lvl3pPr>
            <a:lvl4pPr marL="1463011" indent="0">
              <a:buNone/>
              <a:defRPr sz="1707" b="1"/>
            </a:lvl4pPr>
            <a:lvl5pPr marL="1950681" indent="0">
              <a:buNone/>
              <a:defRPr sz="1707" b="1"/>
            </a:lvl5pPr>
            <a:lvl6pPr marL="2438351" indent="0">
              <a:buNone/>
              <a:defRPr sz="1707" b="1"/>
            </a:lvl6pPr>
            <a:lvl7pPr marL="2926022" indent="0">
              <a:buNone/>
              <a:defRPr sz="1707" b="1"/>
            </a:lvl7pPr>
            <a:lvl8pPr marL="3413692" indent="0">
              <a:buNone/>
              <a:defRPr sz="1707" b="1"/>
            </a:lvl8pPr>
            <a:lvl9pPr marL="39013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1" y="3093155"/>
            <a:ext cx="5748302" cy="5619610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5FD3803-DDAB-784A-8C72-00FC701C5A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0BA840-1BB1-CB4C-BE94-7A4B6E2E0F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BA9F9C8-CB38-E245-8AF5-18B3C96EA6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2" y="388338"/>
            <a:ext cx="4278490" cy="1652693"/>
          </a:xfrm>
        </p:spPr>
        <p:txBody>
          <a:bodyPr anchor="b"/>
          <a:lstStyle>
            <a:lvl1pPr algn="l">
              <a:defRPr sz="21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2"/>
            <a:ext cx="7270045" cy="8324427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2" y="2041035"/>
            <a:ext cx="4278490" cy="6671734"/>
          </a:xfrm>
        </p:spPr>
        <p:txBody>
          <a:bodyPr/>
          <a:lstStyle>
            <a:lvl1pPr marL="0" indent="0">
              <a:buNone/>
              <a:defRPr sz="1493"/>
            </a:lvl1pPr>
            <a:lvl2pPr marL="487671" indent="0">
              <a:buNone/>
              <a:defRPr sz="1280"/>
            </a:lvl2pPr>
            <a:lvl3pPr marL="975340" indent="0">
              <a:buNone/>
              <a:defRPr sz="1067"/>
            </a:lvl3pPr>
            <a:lvl4pPr marL="1463011" indent="0">
              <a:buNone/>
              <a:defRPr sz="960"/>
            </a:lvl4pPr>
            <a:lvl5pPr marL="1950681" indent="0">
              <a:buNone/>
              <a:defRPr sz="960"/>
            </a:lvl5pPr>
            <a:lvl6pPr marL="2438351" indent="0">
              <a:buNone/>
              <a:defRPr sz="960"/>
            </a:lvl6pPr>
            <a:lvl7pPr marL="2926022" indent="0">
              <a:buNone/>
              <a:defRPr sz="960"/>
            </a:lvl7pPr>
            <a:lvl8pPr marL="3413692" indent="0">
              <a:buNone/>
              <a:defRPr sz="960"/>
            </a:lvl8pPr>
            <a:lvl9pPr marL="3901362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C70AAB-0CBC-A044-B9BC-232BC7468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1" y="6827520"/>
            <a:ext cx="7802880" cy="806027"/>
          </a:xfrm>
        </p:spPr>
        <p:txBody>
          <a:bodyPr anchor="b"/>
          <a:lstStyle>
            <a:lvl1pPr algn="l">
              <a:defRPr sz="21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1" y="871502"/>
            <a:ext cx="7802880" cy="5852160"/>
          </a:xfrm>
        </p:spPr>
        <p:txBody>
          <a:bodyPr/>
          <a:lstStyle>
            <a:lvl1pPr marL="0" indent="0">
              <a:buNone/>
              <a:defRPr sz="3413"/>
            </a:lvl1pPr>
            <a:lvl2pPr marL="487671" indent="0">
              <a:buNone/>
              <a:defRPr sz="2987"/>
            </a:lvl2pPr>
            <a:lvl3pPr marL="975340" indent="0">
              <a:buNone/>
              <a:defRPr sz="2560"/>
            </a:lvl3pPr>
            <a:lvl4pPr marL="1463011" indent="0">
              <a:buNone/>
              <a:defRPr sz="2133"/>
            </a:lvl4pPr>
            <a:lvl5pPr marL="1950681" indent="0">
              <a:buNone/>
              <a:defRPr sz="2133"/>
            </a:lvl5pPr>
            <a:lvl6pPr marL="2438351" indent="0">
              <a:buNone/>
              <a:defRPr sz="2133"/>
            </a:lvl6pPr>
            <a:lvl7pPr marL="2926022" indent="0">
              <a:buNone/>
              <a:defRPr sz="2133"/>
            </a:lvl7pPr>
            <a:lvl8pPr marL="3413692" indent="0">
              <a:buNone/>
              <a:defRPr sz="2133"/>
            </a:lvl8pPr>
            <a:lvl9pPr marL="3901362" indent="0">
              <a:buNone/>
              <a:defRPr sz="21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1" y="7633547"/>
            <a:ext cx="7802880" cy="1144693"/>
          </a:xfrm>
        </p:spPr>
        <p:txBody>
          <a:bodyPr/>
          <a:lstStyle>
            <a:lvl1pPr marL="0" indent="0">
              <a:buNone/>
              <a:defRPr sz="1493"/>
            </a:lvl1pPr>
            <a:lvl2pPr marL="487671" indent="0">
              <a:buNone/>
              <a:defRPr sz="1280"/>
            </a:lvl2pPr>
            <a:lvl3pPr marL="975340" indent="0">
              <a:buNone/>
              <a:defRPr sz="1067"/>
            </a:lvl3pPr>
            <a:lvl4pPr marL="1463011" indent="0">
              <a:buNone/>
              <a:defRPr sz="960"/>
            </a:lvl4pPr>
            <a:lvl5pPr marL="1950681" indent="0">
              <a:buNone/>
              <a:defRPr sz="960"/>
            </a:lvl5pPr>
            <a:lvl6pPr marL="2438351" indent="0">
              <a:buNone/>
              <a:defRPr sz="960"/>
            </a:lvl6pPr>
            <a:lvl7pPr marL="2926022" indent="0">
              <a:buNone/>
              <a:defRPr sz="960"/>
            </a:lvl7pPr>
            <a:lvl8pPr marL="3413692" indent="0">
              <a:buNone/>
              <a:defRPr sz="960"/>
            </a:lvl8pPr>
            <a:lvl9pPr marL="3901362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E0E2541-1ACF-D44D-A73A-1D59EF75BE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D08DFC-66B6-7A40-885E-E1D991172E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600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600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644D632-4EB8-404B-9E00-D1C78AF184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2" y="3225803"/>
            <a:ext cx="10464801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BCFE2-DE5B-6043-99BB-3E0C2F451B1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0240" y="390596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240" y="2275842"/>
            <a:ext cx="11704320" cy="64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0240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75340" eaLnBrk="1" hangingPunct="1">
              <a:defRPr sz="1493">
                <a:solidFill>
                  <a:srgbClr val="000000"/>
                </a:solidFill>
                <a:latin typeface="Arial" charset="0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2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307" y="8882098"/>
            <a:ext cx="4118187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75340" eaLnBrk="1" hangingPunct="1">
              <a:defRPr sz="1493">
                <a:solidFill>
                  <a:srgbClr val="000000"/>
                </a:solidFill>
                <a:latin typeface="Arial" charset="0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107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975340" eaLnBrk="1" hangingPunct="1">
              <a:defRPr sz="1493">
                <a:solidFill>
                  <a:srgbClr val="000000"/>
                </a:solidFill>
                <a:latin typeface="Arial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65EDB5-AC35-C043-9BA3-FF14F64EC407}" type="slidenum">
              <a:rPr lang="en-US" altLang="en-US" kern="120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/>
          </a:p>
        </p:txBody>
      </p:sp>
    </p:spTree>
    <p:extLst>
      <p:ext uri="{BB962C8B-B14F-4D97-AF65-F5344CB8AC3E}">
        <p14:creationId xmlns:p14="http://schemas.microsoft.com/office/powerpoint/2010/main" val="628407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5pPr>
      <a:lvl6pPr marL="48767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6pPr>
      <a:lvl7pPr marL="975340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7pPr>
      <a:lvl8pPr marL="146301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8pPr>
      <a:lvl9pPr marL="195068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9pPr>
    </p:titleStyle>
    <p:bodyStyle>
      <a:lvl1pPr marL="364079" indent="-364079" algn="l" rtl="0" eaLnBrk="0" fontAlgn="base" hangingPunct="0">
        <a:spcBef>
          <a:spcPct val="20000"/>
        </a:spcBef>
        <a:spcAft>
          <a:spcPct val="0"/>
        </a:spcAft>
        <a:buChar char="•"/>
        <a:defRPr sz="3413">
          <a:solidFill>
            <a:schemeClr val="tx1"/>
          </a:solidFill>
          <a:latin typeface="+mn-lt"/>
          <a:ea typeface="+mn-ea"/>
          <a:cs typeface="+mn-cs"/>
        </a:defRPr>
      </a:lvl1pPr>
      <a:lvl2pPr marL="790812" indent="-303117" algn="l" rtl="0" eaLnBrk="0" fontAlgn="base" hangingPunct="0">
        <a:spcBef>
          <a:spcPct val="20000"/>
        </a:spcBef>
        <a:spcAft>
          <a:spcPct val="0"/>
        </a:spcAft>
        <a:buChar char="–"/>
        <a:defRPr sz="2987">
          <a:solidFill>
            <a:schemeClr val="tx1"/>
          </a:solidFill>
          <a:latin typeface="+mn-lt"/>
        </a:defRPr>
      </a:lvl2pPr>
      <a:lvl3pPr marL="1217545" indent="-242155" algn="l" rtl="0" eaLnBrk="0" fontAlgn="base" hangingPunct="0">
        <a:spcBef>
          <a:spcPct val="20000"/>
        </a:spcBef>
        <a:spcAft>
          <a:spcPct val="0"/>
        </a:spcAft>
        <a:buChar char="•"/>
        <a:defRPr sz="2560">
          <a:solidFill>
            <a:schemeClr val="tx1"/>
          </a:solidFill>
          <a:latin typeface="+mn-lt"/>
        </a:defRPr>
      </a:lvl3pPr>
      <a:lvl4pPr marL="1705240" indent="-242155" algn="l" rtl="0" eaLnBrk="0" fontAlgn="base" hangingPunct="0">
        <a:spcBef>
          <a:spcPct val="20000"/>
        </a:spcBef>
        <a:spcAft>
          <a:spcPct val="0"/>
        </a:spcAft>
        <a:buChar char="–"/>
        <a:defRPr sz="2133">
          <a:solidFill>
            <a:schemeClr val="tx1"/>
          </a:solidFill>
          <a:latin typeface="+mn-lt"/>
        </a:defRPr>
      </a:lvl4pPr>
      <a:lvl5pPr marL="2192936" indent="-242155" algn="l" rtl="0" eaLnBrk="0" fontAlgn="base" hangingPunct="0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5pPr>
      <a:lvl6pPr marL="2682186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6pPr>
      <a:lvl7pPr marL="3169857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7pPr>
      <a:lvl8pPr marL="3657528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8pPr>
      <a:lvl9pPr marL="4145197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0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8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5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2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69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6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4" Type="http://schemas.openxmlformats.org/officeDocument/2006/relationships/image" Target="../media/image18.tif"/><Relationship Id="rId5" Type="http://schemas.openxmlformats.org/officeDocument/2006/relationships/image" Target="../media/image19.tif"/><Relationship Id="rId6" Type="http://schemas.openxmlformats.org/officeDocument/2006/relationships/image" Target="../media/image20.t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7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Relationship Id="rId8" Type="http://schemas.openxmlformats.org/officeDocument/2006/relationships/image" Target="../media/image59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7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Relationship Id="rId8" Type="http://schemas.openxmlformats.org/officeDocument/2006/relationships/image" Target="../media/image59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7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Relationship Id="rId8" Type="http://schemas.openxmlformats.org/officeDocument/2006/relationships/image" Target="../media/image59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7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Relationship Id="rId8" Type="http://schemas.openxmlformats.org/officeDocument/2006/relationships/image" Target="../media/image59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7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Relationship Id="rId8" Type="http://schemas.openxmlformats.org/officeDocument/2006/relationships/image" Target="../media/image59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7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Relationship Id="rId8" Type="http://schemas.openxmlformats.org/officeDocument/2006/relationships/image" Target="../media/image59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7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Relationship Id="rId8" Type="http://schemas.openxmlformats.org/officeDocument/2006/relationships/image" Target="../media/image59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4.png"/><Relationship Id="rId14" Type="http://schemas.openxmlformats.org/officeDocument/2006/relationships/image" Target="../media/image75.png"/><Relationship Id="rId15" Type="http://schemas.openxmlformats.org/officeDocument/2006/relationships/image" Target="../media/image76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7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73.png"/><Relationship Id="rId8" Type="http://schemas.openxmlformats.org/officeDocument/2006/relationships/image" Target="../media/image59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73.png"/><Relationship Id="rId6" Type="http://schemas.openxmlformats.org/officeDocument/2006/relationships/image" Target="../media/image59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24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3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8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63.png"/><Relationship Id="rId18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63.png"/><Relationship Id="rId18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87.png"/><Relationship Id="rId4" Type="http://schemas.openxmlformats.org/officeDocument/2006/relationships/image" Target="../media/image46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87.png"/><Relationship Id="rId4" Type="http://schemas.openxmlformats.org/officeDocument/2006/relationships/image" Target="../media/image46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61.png"/><Relationship Id="rId13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87.png"/><Relationship Id="rId4" Type="http://schemas.openxmlformats.org/officeDocument/2006/relationships/image" Target="../media/image46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93.png"/><Relationship Id="rId13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87.png"/><Relationship Id="rId4" Type="http://schemas.openxmlformats.org/officeDocument/2006/relationships/image" Target="../media/image46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9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74.png"/><Relationship Id="rId8" Type="http://schemas.openxmlformats.org/officeDocument/2006/relationships/image" Target="../media/image62.png"/><Relationship Id="rId9" Type="http://schemas.openxmlformats.org/officeDocument/2006/relationships/image" Target="../media/image95.png"/><Relationship Id="rId10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93.png"/><Relationship Id="rId13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87.png"/><Relationship Id="rId4" Type="http://schemas.openxmlformats.org/officeDocument/2006/relationships/image" Target="../media/image46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3" Type="http://schemas.openxmlformats.org/officeDocument/2006/relationships/image" Target="../media/image46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image" Target="../media/image10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image" Target="../media/image10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image" Target="../media/image10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image" Target="../media/image10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0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117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88.png"/><Relationship Id="rId11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120.png"/><Relationship Id="rId8" Type="http://schemas.openxmlformats.org/officeDocument/2006/relationships/image" Target="../media/image117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117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88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1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88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117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88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88.png"/><Relationship Id="rId6" Type="http://schemas.openxmlformats.org/officeDocument/2006/relationships/image" Target="../media/image69.png"/><Relationship Id="rId7" Type="http://schemas.openxmlformats.org/officeDocument/2006/relationships/image" Target="../media/image121.tif"/><Relationship Id="rId8" Type="http://schemas.openxmlformats.org/officeDocument/2006/relationships/image" Target="../media/image12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3.jpeg"/></Relationships>
</file>

<file path=ppt/slides/_rels/slide9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88.png"/><Relationship Id="rId13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17.png"/><Relationship Id="rId10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17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9.jpeg"/><Relationship Id="rId3" Type="http://schemas.openxmlformats.org/officeDocument/2006/relationships/image" Target="../media/image130.jpe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1.jpeg"/><Relationship Id="rId3" Type="http://schemas.openxmlformats.org/officeDocument/2006/relationships/image" Target="../media/image130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1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071609" y="541153"/>
            <a:ext cx="8290560" cy="1568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97534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 smtClean="0"/>
              <a:t>Hough Transform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/>
            </a:extLst>
          </p:cNvPr>
          <p:cNvSpPr txBox="1"/>
          <p:nvPr/>
        </p:nvSpPr>
        <p:spPr>
          <a:xfrm>
            <a:off x="0" y="8968703"/>
            <a:ext cx="129875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7539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1200" dirty="0">
                <a:solidFill>
                  <a:srgbClr val="7030A0"/>
                </a:solidFill>
              </a:rPr>
              <a:t>Note: course materials are prepared based 1) NYU Prof. Edward Wong and CMU Prof. </a:t>
            </a:r>
            <a:r>
              <a:rPr lang="en-US" sz="1800" b="1" kern="1200" dirty="0" err="1">
                <a:solidFill>
                  <a:srgbClr val="7030A0"/>
                </a:solidFill>
              </a:rPr>
              <a:t>Ioannis</a:t>
            </a:r>
            <a:r>
              <a:rPr lang="en-US" sz="1800" b="1" kern="1200" dirty="0">
                <a:solidFill>
                  <a:srgbClr val="7030A0"/>
                </a:solidFill>
              </a:rPr>
              <a:t> Computer Vision Class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xmlns="" id="{18B7BD05-FE6C-4685-92AB-072F258FA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t="19740" b="19740"/>
          <a:stretch>
            <a:fillRect/>
          </a:stretch>
        </p:blipFill>
        <p:spPr>
          <a:xfrm>
            <a:off x="1773435" y="2109180"/>
            <a:ext cx="97790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6447"/>
            <a:ext cx="13004800" cy="8680706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Where are the object boundaries?"/>
          <p:cNvSpPr txBox="1"/>
          <p:nvPr/>
        </p:nvSpPr>
        <p:spPr>
          <a:xfrm>
            <a:off x="2984931" y="755650"/>
            <a:ext cx="7034938" cy="64770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Where are the object boundaries?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an you use Hough Transforms for other objects,…"/>
          <p:cNvSpPr txBox="1"/>
          <p:nvPr/>
        </p:nvSpPr>
        <p:spPr>
          <a:xfrm>
            <a:off x="1367357" y="3243580"/>
            <a:ext cx="1027008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Can you use Hough Transforms for other objects,</a:t>
            </a:r>
          </a:p>
          <a:p>
            <a:r>
              <a:t> beyond lines and circles?</a:t>
            </a:r>
          </a:p>
        </p:txBody>
      </p:sp>
      <p:sp>
        <p:nvSpPr>
          <p:cNvPr id="3" name="Do you have to use edge detectors to vote in Hough Space?">
            <a:extLst>
              <a:ext uri="{FF2B5EF4-FFF2-40B4-BE49-F238E27FC236}">
                <a16:creationId xmlns:a16="http://schemas.microsoft.com/office/drawing/2014/main" xmlns="" id="{2553EBFA-09CB-48F6-83C2-0E84A4B0E9DF}"/>
              </a:ext>
            </a:extLst>
          </p:cNvPr>
          <p:cNvSpPr txBox="1"/>
          <p:nvPr/>
        </p:nvSpPr>
        <p:spPr>
          <a:xfrm>
            <a:off x="2671716" y="5072380"/>
            <a:ext cx="766136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Do you have to use edge detectors to vote in Hough Space?</a:t>
            </a:r>
          </a:p>
        </p:txBody>
      </p:sp>
    </p:spTree>
    <p:extLst>
      <p:ext uri="{BB962C8B-B14F-4D97-AF65-F5344CB8AC3E}">
        <p14:creationId xmlns:p14="http://schemas.microsoft.com/office/powerpoint/2010/main" val="2104033330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Application of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Application of </a:t>
            </a:r>
          </a:p>
          <a:p>
            <a:r>
              <a:rPr dirty="0"/>
              <a:t>Hough </a:t>
            </a:r>
            <a:r>
              <a:rPr lang="en-US" dirty="0"/>
              <a:t>t</a:t>
            </a:r>
            <a:r>
              <a:rPr dirty="0"/>
              <a:t>ransforms</a:t>
            </a:r>
          </a:p>
        </p:txBody>
      </p:sp>
    </p:spTree>
    <p:extLst>
      <p:ext uri="{BB962C8B-B14F-4D97-AF65-F5344CB8AC3E}">
        <p14:creationId xmlns:p14="http://schemas.microsoft.com/office/powerpoint/2010/main" val="166351709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Detecting shape features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45908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60831">
              <a:defRPr sz="7679"/>
            </a:lvl1pPr>
          </a:lstStyle>
          <a:p>
            <a:r>
              <a:t>Detecting shape features</a:t>
            </a:r>
          </a:p>
        </p:txBody>
      </p:sp>
      <p:pic>
        <p:nvPicPr>
          <p:cNvPr id="554" name="image75.jpg" descr="image7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2914" y="2163734"/>
            <a:ext cx="4651779" cy="5426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image76.png" descr="image7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0107" y="2163734"/>
            <a:ext cx="2540001" cy="2530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74.png" descr="image7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80107" y="5111905"/>
            <a:ext cx="2540001" cy="247796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F. Jurie and C. Schmid, Scale-invariant shape features for recognition of object categories, CVPR 2004"/>
          <p:cNvSpPr txBox="1"/>
          <p:nvPr/>
        </p:nvSpPr>
        <p:spPr>
          <a:xfrm>
            <a:off x="676894" y="8113187"/>
            <a:ext cx="1165101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F. </a:t>
            </a:r>
            <a:r>
              <a:rPr dirty="0" err="1"/>
              <a:t>Jurie</a:t>
            </a:r>
            <a:r>
              <a:rPr dirty="0"/>
              <a:t> and C. Schmid, Scale-invariant shape features for recognition of object categories, CVPR 2004 </a:t>
            </a:r>
          </a:p>
        </p:txBody>
      </p:sp>
    </p:spTree>
    <p:extLst>
      <p:ext uri="{BB962C8B-B14F-4D97-AF65-F5344CB8AC3E}">
        <p14:creationId xmlns:p14="http://schemas.microsoft.com/office/powerpoint/2010/main" val="119150296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image77.png" descr="image77.png"/>
          <p:cNvPicPr>
            <a:picLocks noChangeAspect="1"/>
          </p:cNvPicPr>
          <p:nvPr/>
        </p:nvPicPr>
        <p:blipFill>
          <a:blip r:embed="rId2">
            <a:extLst/>
          </a:blip>
          <a:srcRect t="25642" b="49817"/>
          <a:stretch>
            <a:fillRect/>
          </a:stretch>
        </p:blipFill>
        <p:spPr>
          <a:xfrm>
            <a:off x="373496" y="3922834"/>
            <a:ext cx="6009360" cy="2996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77.png" descr="image77.png"/>
          <p:cNvPicPr>
            <a:picLocks noChangeAspect="1"/>
          </p:cNvPicPr>
          <p:nvPr/>
        </p:nvPicPr>
        <p:blipFill>
          <a:blip r:embed="rId2">
            <a:extLst/>
          </a:blip>
          <a:srcRect t="75774"/>
          <a:stretch>
            <a:fillRect/>
          </a:stretch>
        </p:blipFill>
        <p:spPr>
          <a:xfrm>
            <a:off x="6619784" y="3889887"/>
            <a:ext cx="6009360" cy="29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Original images"/>
          <p:cNvSpPr txBox="1"/>
          <p:nvPr/>
        </p:nvSpPr>
        <p:spPr>
          <a:xfrm>
            <a:off x="1302685" y="1368658"/>
            <a:ext cx="2206216" cy="993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Original images</a:t>
            </a:r>
          </a:p>
        </p:txBody>
      </p:sp>
      <p:sp>
        <p:nvSpPr>
          <p:cNvPr id="562" name="Laplacian circles"/>
          <p:cNvSpPr txBox="1"/>
          <p:nvPr/>
        </p:nvSpPr>
        <p:spPr>
          <a:xfrm>
            <a:off x="1813897" y="6893171"/>
            <a:ext cx="3128681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Laplacian circles</a:t>
            </a:r>
          </a:p>
        </p:txBody>
      </p:sp>
      <p:sp>
        <p:nvSpPr>
          <p:cNvPr id="563" name="Hough-like circles"/>
          <p:cNvSpPr txBox="1"/>
          <p:nvPr/>
        </p:nvSpPr>
        <p:spPr>
          <a:xfrm>
            <a:off x="7925265" y="6878943"/>
            <a:ext cx="3398521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Hough-like circles</a:t>
            </a:r>
          </a:p>
        </p:txBody>
      </p:sp>
      <p:pic>
        <p:nvPicPr>
          <p:cNvPr id="564" name="image77.png" descr="image77.png"/>
          <p:cNvPicPr>
            <a:picLocks noChangeAspect="1"/>
          </p:cNvPicPr>
          <p:nvPr/>
        </p:nvPicPr>
        <p:blipFill>
          <a:blip r:embed="rId2">
            <a:extLst/>
          </a:blip>
          <a:srcRect b="76120"/>
          <a:stretch>
            <a:fillRect/>
          </a:stretch>
        </p:blipFill>
        <p:spPr>
          <a:xfrm>
            <a:off x="3493208" y="606605"/>
            <a:ext cx="6009360" cy="2915947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Which feature detector is more consistent?"/>
          <p:cNvSpPr txBox="1"/>
          <p:nvPr/>
        </p:nvSpPr>
        <p:spPr>
          <a:xfrm>
            <a:off x="2091658" y="8000878"/>
            <a:ext cx="9028650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 sz="2800" i="1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Which feature detector is more consistent?</a:t>
            </a:r>
          </a:p>
        </p:txBody>
      </p:sp>
    </p:spTree>
    <p:extLst>
      <p:ext uri="{BB962C8B-B14F-4D97-AF65-F5344CB8AC3E}">
        <p14:creationId xmlns:p14="http://schemas.microsoft.com/office/powerpoint/2010/main" val="3095538544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obustness to scale and clutter"/>
          <p:cNvSpPr txBox="1"/>
          <p:nvPr/>
        </p:nvSpPr>
        <p:spPr>
          <a:xfrm>
            <a:off x="3562248" y="7789358"/>
            <a:ext cx="5880304" cy="612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2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Robustness to scale and clutter</a:t>
            </a:r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693" y="1567690"/>
            <a:ext cx="11885414" cy="58298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1450354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7"/>
          <p:cNvSpPr txBox="1">
            <a:spLocks/>
          </p:cNvSpPr>
          <p:nvPr/>
        </p:nvSpPr>
        <p:spPr>
          <a:xfrm>
            <a:off x="381000" y="2911688"/>
            <a:ext cx="12317258" cy="521306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Basic reading: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3200" dirty="0" err="1"/>
              <a:t>Szeliski</a:t>
            </a:r>
            <a:r>
              <a:rPr lang="en-US" sz="3200" dirty="0"/>
              <a:t> textbook, Sections 4.2, 4.3.</a:t>
            </a:r>
          </a:p>
        </p:txBody>
      </p:sp>
      <p:sp>
        <p:nvSpPr>
          <p:cNvPr id="6" name="Object detection">
            <a:extLst>
              <a:ext uri="{FF2B5EF4-FFF2-40B4-BE49-F238E27FC236}">
                <a16:creationId xmlns:a16="http://schemas.microsoft.com/office/drawing/2014/main" xmlns="" id="{631B9492-4448-49B5-B16F-CD9AF4B04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38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6447"/>
            <a:ext cx="13004800" cy="868070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Human annotated boundaries"/>
          <p:cNvSpPr txBox="1"/>
          <p:nvPr/>
        </p:nvSpPr>
        <p:spPr>
          <a:xfrm>
            <a:off x="3395954" y="8502650"/>
            <a:ext cx="6212892" cy="64770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Human annotated boundaries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6447"/>
            <a:ext cx="13004800" cy="8680706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edge detection"/>
          <p:cNvSpPr txBox="1"/>
          <p:nvPr/>
        </p:nvSpPr>
        <p:spPr>
          <a:xfrm>
            <a:off x="4895113" y="8489950"/>
            <a:ext cx="3214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edge detection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7449"/>
            <a:ext cx="13004800" cy="867870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Defining boundaries are hard for us too"/>
          <p:cNvSpPr txBox="1"/>
          <p:nvPr/>
        </p:nvSpPr>
        <p:spPr>
          <a:xfrm>
            <a:off x="2438806" y="4552950"/>
            <a:ext cx="8127188" cy="64770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Defining boundaries are hard for us too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nowmt.jpg" descr="snowm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Where is the boundary of the mountain top?"/>
          <p:cNvSpPr txBox="1"/>
          <p:nvPr/>
        </p:nvSpPr>
        <p:spPr>
          <a:xfrm>
            <a:off x="2013061" y="57150"/>
            <a:ext cx="97152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Where is the boundary of the mountain top?</a:t>
            </a:r>
          </a:p>
        </p:txBody>
      </p:sp>
    </p:spTree>
    <p:extLst>
      <p:ext uri="{BB962C8B-B14F-4D97-AF65-F5344CB8AC3E}">
        <p14:creationId xmlns:p14="http://schemas.microsoft.com/office/powerpoint/2010/main" val="386457118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s are hard to fi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Lines are hard to find</a:t>
            </a:r>
          </a:p>
        </p:txBody>
      </p:sp>
      <p:sp>
        <p:nvSpPr>
          <p:cNvPr id="127" name="Edge detection"/>
          <p:cNvSpPr txBox="1"/>
          <p:nvPr/>
        </p:nvSpPr>
        <p:spPr>
          <a:xfrm>
            <a:off x="5005971" y="7159625"/>
            <a:ext cx="299285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Edge detection</a:t>
            </a:r>
          </a:p>
        </p:txBody>
      </p:sp>
      <p:sp>
        <p:nvSpPr>
          <p:cNvPr id="128" name="Noisy edge image…"/>
          <p:cNvSpPr txBox="1"/>
          <p:nvPr/>
        </p:nvSpPr>
        <p:spPr>
          <a:xfrm>
            <a:off x="9057084" y="7947025"/>
            <a:ext cx="2417042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Noisy edge image</a:t>
            </a:r>
          </a:p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Incomplete boundaries</a:t>
            </a:r>
          </a:p>
        </p:txBody>
      </p:sp>
      <p:pic>
        <p:nvPicPr>
          <p:cNvPr id="129" name="snowmt_sub.jpg" descr="snowmt_su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212" y="3488680"/>
            <a:ext cx="3623966" cy="3623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nowmt_grad.jpg" descr="snowmt_gra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0417" y="3488680"/>
            <a:ext cx="3623966" cy="3623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nowmt_grad-thresh.jpg" descr="snowmt_grad-thresh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3622" y="3488680"/>
            <a:ext cx="3623966" cy="362396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hresholding"/>
          <p:cNvSpPr txBox="1"/>
          <p:nvPr/>
        </p:nvSpPr>
        <p:spPr>
          <a:xfrm>
            <a:off x="8769176" y="7159625"/>
            <a:ext cx="299285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Thresholding</a:t>
            </a:r>
          </a:p>
        </p:txBody>
      </p:sp>
      <p:sp>
        <p:nvSpPr>
          <p:cNvPr id="133" name="Original image"/>
          <p:cNvSpPr txBox="1"/>
          <p:nvPr/>
        </p:nvSpPr>
        <p:spPr>
          <a:xfrm>
            <a:off x="1242766" y="7159625"/>
            <a:ext cx="2992858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242075624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Appl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Applications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12541"/>
          <a:stretch>
            <a:fillRect/>
          </a:stretch>
        </p:blipFill>
        <p:spPr>
          <a:xfrm>
            <a:off x="1442687" y="2517905"/>
            <a:ext cx="4425572" cy="2814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4045" y="2517820"/>
            <a:ext cx="3097965" cy="2814723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tissue engineering…"/>
          <p:cNvSpPr txBox="1"/>
          <p:nvPr/>
        </p:nvSpPr>
        <p:spPr>
          <a:xfrm>
            <a:off x="6385384" y="5308600"/>
            <a:ext cx="251528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tissue engineering</a:t>
            </a:r>
          </a:p>
          <a:p>
            <a:pPr>
              <a:defRPr sz="1800"/>
            </a:pPr>
            <a:r>
              <a:t>(blood vessel counting)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6728" t="2362" r="31745" b="62926"/>
          <a:stretch>
            <a:fillRect/>
          </a:stretch>
        </p:blipFill>
        <p:spPr>
          <a:xfrm>
            <a:off x="9417813" y="2510123"/>
            <a:ext cx="2778825" cy="283007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behavioral genetics…"/>
          <p:cNvSpPr txBox="1"/>
          <p:nvPr/>
        </p:nvSpPr>
        <p:spPr>
          <a:xfrm>
            <a:off x="9653529" y="5308600"/>
            <a:ext cx="230748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behavioral genetics</a:t>
            </a:r>
          </a:p>
          <a:p>
            <a:pPr>
              <a:defRPr sz="1800"/>
            </a:pPr>
            <a:r>
              <a:t>(earthworm contours)</a:t>
            </a:r>
          </a:p>
        </p:txBody>
      </p:sp>
      <p:sp>
        <p:nvSpPr>
          <p:cNvPr id="156" name="Autonomous Vehicles…"/>
          <p:cNvSpPr txBox="1"/>
          <p:nvPr/>
        </p:nvSpPr>
        <p:spPr>
          <a:xfrm>
            <a:off x="2467430" y="5353466"/>
            <a:ext cx="237606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Autonomous Vehicles</a:t>
            </a:r>
          </a:p>
          <a:p>
            <a:pPr>
              <a:defRPr sz="1800"/>
            </a:pPr>
            <a:r>
              <a:t>(lane line detection)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12478" t="12980" b="12980"/>
          <a:stretch>
            <a:fillRect/>
          </a:stretch>
        </p:blipFill>
        <p:spPr>
          <a:xfrm>
            <a:off x="1442687" y="6034789"/>
            <a:ext cx="4425541" cy="280787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Autonomous Vehicles…"/>
          <p:cNvSpPr txBox="1"/>
          <p:nvPr/>
        </p:nvSpPr>
        <p:spPr>
          <a:xfrm>
            <a:off x="1991142" y="8878132"/>
            <a:ext cx="332864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Autonomous Vehicles</a:t>
            </a:r>
          </a:p>
          <a:p>
            <a:pPr>
              <a:defRPr sz="1800"/>
            </a:pPr>
            <a:r>
              <a:t>(semantic scene segmentation)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879" t="2918" r="879" b="3370"/>
          <a:stretch>
            <a:fillRect/>
          </a:stretch>
        </p:blipFill>
        <p:spPr>
          <a:xfrm>
            <a:off x="6087023" y="6034910"/>
            <a:ext cx="6038321" cy="282233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Computational Photography…"/>
          <p:cNvSpPr txBox="1"/>
          <p:nvPr/>
        </p:nvSpPr>
        <p:spPr>
          <a:xfrm>
            <a:off x="7588117" y="8922998"/>
            <a:ext cx="303626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Computational Photography</a:t>
            </a:r>
          </a:p>
          <a:p>
            <a:pPr>
              <a:defRPr sz="1800"/>
            </a:pPr>
            <a:r>
              <a:t>(image inpainting)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47662"/>
            <a:ext cx="13004800" cy="106248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" name="Image"/>
          <p:cNvGrpSpPr/>
          <p:nvPr/>
        </p:nvGrpSpPr>
        <p:grpSpPr>
          <a:xfrm>
            <a:off x="9822863" y="349964"/>
            <a:ext cx="2934098" cy="4062810"/>
            <a:chOff x="0" y="0"/>
            <a:chExt cx="2934096" cy="4062809"/>
          </a:xfrm>
        </p:grpSpPr>
        <p:pic>
          <p:nvPicPr>
            <p:cNvPr id="16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496" t="16702" r="78944" b="39450"/>
            <a:stretch>
              <a:fillRect/>
            </a:stretch>
          </p:blipFill>
          <p:spPr>
            <a:xfrm>
              <a:off x="50800" y="50800"/>
              <a:ext cx="2832674" cy="396117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3" name="Image" descr="Imag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934097" cy="4062810"/>
            </a:xfrm>
            <a:prstGeom prst="rect">
              <a:avLst/>
            </a:prstGeom>
            <a:effectLst/>
          </p:spPr>
        </p:pic>
      </p:grpSp>
      <p:sp>
        <p:nvSpPr>
          <p:cNvPr id="166" name="Rectangle"/>
          <p:cNvSpPr/>
          <p:nvPr/>
        </p:nvSpPr>
        <p:spPr>
          <a:xfrm>
            <a:off x="6498332" y="817016"/>
            <a:ext cx="1609428" cy="1803600"/>
          </a:xfrm>
          <a:prstGeom prst="rect">
            <a:avLst/>
          </a:prstGeom>
          <a:ln w="635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Line"/>
          <p:cNvSpPr/>
          <p:nvPr/>
        </p:nvSpPr>
        <p:spPr>
          <a:xfrm flipV="1">
            <a:off x="6507559" y="457448"/>
            <a:ext cx="3378250" cy="362248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8" name="Line"/>
          <p:cNvSpPr/>
          <p:nvPr/>
        </p:nvSpPr>
        <p:spPr>
          <a:xfrm>
            <a:off x="6511478" y="2619722"/>
            <a:ext cx="3370412" cy="1742778"/>
          </a:xfrm>
          <a:prstGeom prst="line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Line fitting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7774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idea #3: line 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</a:t>
            </a:r>
            <a:r>
              <a:rPr dirty="0"/>
              <a:t>ine fitting</a:t>
            </a:r>
          </a:p>
        </p:txBody>
      </p:sp>
      <p:sp>
        <p:nvSpPr>
          <p:cNvPr id="183" name="Given: Many                  pairs…"/>
          <p:cNvSpPr txBox="1"/>
          <p:nvPr/>
        </p:nvSpPr>
        <p:spPr>
          <a:xfrm>
            <a:off x="1356298" y="2913150"/>
            <a:ext cx="3830778" cy="484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CC3300"/>
                </a:solidFill>
                <a:uFill>
                  <a:solidFill>
                    <a:srgbClr val="CC3300"/>
                  </a:solidFill>
                </a:uFill>
              </a:rPr>
              <a:t>Given:</a:t>
            </a:r>
            <a:r>
              <a:t> Many                  pairs</a:t>
            </a: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CC3300"/>
                </a:solidFill>
                <a:uFill>
                  <a:solidFill>
                    <a:srgbClr val="CC3300"/>
                  </a:solidFill>
                </a:uFill>
              </a:rPr>
              <a:t>Find:</a:t>
            </a:r>
            <a:r>
              <a:t> Parameters</a:t>
            </a: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CC3300"/>
                </a:solidFill>
                <a:uFill>
                  <a:solidFill>
                    <a:srgbClr val="CC3300"/>
                  </a:solidFill>
                </a:uFill>
              </a:rPr>
              <a:t>Minimize:</a:t>
            </a:r>
            <a:r>
              <a:t> Average square distance:</a:t>
            </a: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CC3300"/>
                  </a:solidFill>
                </a:uFill>
              </a:rPr>
              <a:t>Using:</a:t>
            </a: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endParaRPr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endParaRPr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endParaRPr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endParaRPr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endParaRPr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CC3300"/>
                  </a:solidFill>
                </a:uFill>
              </a:rPr>
              <a:t>Note:</a:t>
            </a:r>
            <a:r>
              <a:t>  </a:t>
            </a:r>
          </a:p>
        </p:txBody>
      </p:sp>
      <p:pic>
        <p:nvPicPr>
          <p:cNvPr id="18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1831" y="2880518"/>
            <a:ext cx="1004888" cy="501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4856" y="3439318"/>
            <a:ext cx="865188" cy="446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5868" y="4734718"/>
            <a:ext cx="3016251" cy="974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447FE8E-8C9D-4C73-BDCA-51F097DA675F}"/>
              </a:ext>
            </a:extLst>
          </p:cNvPr>
          <p:cNvGrpSpPr/>
          <p:nvPr/>
        </p:nvGrpSpPr>
        <p:grpSpPr>
          <a:xfrm>
            <a:off x="6960393" y="2608350"/>
            <a:ext cx="5289203" cy="3095764"/>
            <a:chOff x="6960393" y="2913150"/>
            <a:chExt cx="4038601" cy="2363788"/>
          </a:xfrm>
        </p:grpSpPr>
        <p:sp>
          <p:nvSpPr>
            <p:cNvPr id="31" name="Line">
              <a:extLst>
                <a:ext uri="{FF2B5EF4-FFF2-40B4-BE49-F238E27FC236}">
                  <a16:creationId xmlns:a16="http://schemas.microsoft.com/office/drawing/2014/main" xmlns="" id="{5DD36FB0-9045-41BB-B427-1F1968315DB3}"/>
                </a:ext>
              </a:extLst>
            </p:cNvPr>
            <p:cNvSpPr/>
            <p:nvPr/>
          </p:nvSpPr>
          <p:spPr>
            <a:xfrm>
              <a:off x="7112793" y="3217950"/>
              <a:ext cx="1" cy="1828801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/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xmlns="" id="{72A4F338-B787-40A6-9903-B7619EB299A5}"/>
                </a:ext>
              </a:extLst>
            </p:cNvPr>
            <p:cNvSpPr/>
            <p:nvPr/>
          </p:nvSpPr>
          <p:spPr>
            <a:xfrm>
              <a:off x="7112793" y="5046750"/>
              <a:ext cx="2438401" cy="1"/>
            </a:xfrm>
            <a:prstGeom prst="line">
              <a:avLst/>
            </a:prstGeom>
            <a:ln w="28575">
              <a:solidFill>
                <a:srgbClr val="000000"/>
              </a:solidFill>
              <a:tailEnd type="triangle"/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xmlns="" id="{506BB775-95BC-4647-A51C-8F71D5552380}"/>
                </a:ext>
              </a:extLst>
            </p:cNvPr>
            <p:cNvSpPr/>
            <p:nvPr/>
          </p:nvSpPr>
          <p:spPr>
            <a:xfrm flipV="1">
              <a:off x="7493793" y="3522750"/>
              <a:ext cx="1981201" cy="11430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Circle">
              <a:extLst>
                <a:ext uri="{FF2B5EF4-FFF2-40B4-BE49-F238E27FC236}">
                  <a16:creationId xmlns:a16="http://schemas.microsoft.com/office/drawing/2014/main" xmlns="" id="{5F9CF217-2890-4B6F-8702-AA6B1BC6FB12}"/>
                </a:ext>
              </a:extLst>
            </p:cNvPr>
            <p:cNvSpPr/>
            <p:nvPr/>
          </p:nvSpPr>
          <p:spPr>
            <a:xfrm>
              <a:off x="7569993" y="4437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xmlns="" id="{03322DB5-CAE2-4686-A160-01C056DA8814}"/>
                </a:ext>
              </a:extLst>
            </p:cNvPr>
            <p:cNvSpPr/>
            <p:nvPr/>
          </p:nvSpPr>
          <p:spPr>
            <a:xfrm>
              <a:off x="7874793" y="4437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xmlns="" id="{E8AF6DB2-CC4E-42BB-9CE3-2A7C20776008}"/>
                </a:ext>
              </a:extLst>
            </p:cNvPr>
            <p:cNvSpPr/>
            <p:nvPr/>
          </p:nvSpPr>
          <p:spPr>
            <a:xfrm>
              <a:off x="8103393" y="42085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" name="Circle">
              <a:extLst>
                <a:ext uri="{FF2B5EF4-FFF2-40B4-BE49-F238E27FC236}">
                  <a16:creationId xmlns:a16="http://schemas.microsoft.com/office/drawing/2014/main" xmlns="" id="{55A2AD43-D8CB-4E45-B6B8-9BC4DC05BE8F}"/>
                </a:ext>
              </a:extLst>
            </p:cNvPr>
            <p:cNvSpPr/>
            <p:nvPr/>
          </p:nvSpPr>
          <p:spPr>
            <a:xfrm>
              <a:off x="8331993" y="42085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xmlns="" id="{57E6DA30-4B47-4E5F-90E0-55B3C50082C4}"/>
                </a:ext>
              </a:extLst>
            </p:cNvPr>
            <p:cNvSpPr/>
            <p:nvPr/>
          </p:nvSpPr>
          <p:spPr>
            <a:xfrm>
              <a:off x="8560593" y="369420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xmlns="" id="{DA0EC975-DC39-4018-8F4F-10B3EE817B12}"/>
                </a:ext>
              </a:extLst>
            </p:cNvPr>
            <p:cNvSpPr/>
            <p:nvPr/>
          </p:nvSpPr>
          <p:spPr>
            <a:xfrm>
              <a:off x="8941593" y="39037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" name="Circle">
              <a:extLst>
                <a:ext uri="{FF2B5EF4-FFF2-40B4-BE49-F238E27FC236}">
                  <a16:creationId xmlns:a16="http://schemas.microsoft.com/office/drawing/2014/main" xmlns="" id="{2DD4DF80-E638-48B1-BDC4-FC588707179B}"/>
                </a:ext>
              </a:extLst>
            </p:cNvPr>
            <p:cNvSpPr/>
            <p:nvPr/>
          </p:nvSpPr>
          <p:spPr>
            <a:xfrm>
              <a:off x="9093993" y="35989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" name="Circle">
              <a:extLst>
                <a:ext uri="{FF2B5EF4-FFF2-40B4-BE49-F238E27FC236}">
                  <a16:creationId xmlns:a16="http://schemas.microsoft.com/office/drawing/2014/main" xmlns="" id="{7D2FF3E7-7B1B-464F-86AD-6A699329C94F}"/>
                </a:ext>
              </a:extLst>
            </p:cNvPr>
            <p:cNvSpPr/>
            <p:nvPr/>
          </p:nvSpPr>
          <p:spPr>
            <a:xfrm>
              <a:off x="8941593" y="35989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" name="Circle">
              <a:extLst>
                <a:ext uri="{FF2B5EF4-FFF2-40B4-BE49-F238E27FC236}">
                  <a16:creationId xmlns:a16="http://schemas.microsoft.com/office/drawing/2014/main" xmlns="" id="{9E2086D7-1BC7-4946-A065-D709A139E271}"/>
                </a:ext>
              </a:extLst>
            </p:cNvPr>
            <p:cNvSpPr/>
            <p:nvPr/>
          </p:nvSpPr>
          <p:spPr>
            <a:xfrm>
              <a:off x="9474993" y="39037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" name="Circle">
              <a:extLst>
                <a:ext uri="{FF2B5EF4-FFF2-40B4-BE49-F238E27FC236}">
                  <a16:creationId xmlns:a16="http://schemas.microsoft.com/office/drawing/2014/main" xmlns="" id="{ECEAA1D6-DA35-4541-8D19-0A4B31BC2F28}"/>
                </a:ext>
              </a:extLst>
            </p:cNvPr>
            <p:cNvSpPr/>
            <p:nvPr/>
          </p:nvSpPr>
          <p:spPr>
            <a:xfrm>
              <a:off x="9627393" y="4056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" name="Circle">
              <a:extLst>
                <a:ext uri="{FF2B5EF4-FFF2-40B4-BE49-F238E27FC236}">
                  <a16:creationId xmlns:a16="http://schemas.microsoft.com/office/drawing/2014/main" xmlns="" id="{183EAC95-B512-43E0-967B-8A1295F8122A}"/>
                </a:ext>
              </a:extLst>
            </p:cNvPr>
            <p:cNvSpPr/>
            <p:nvPr/>
          </p:nvSpPr>
          <p:spPr>
            <a:xfrm>
              <a:off x="7950993" y="3294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" name="Line">
              <a:extLst>
                <a:ext uri="{FF2B5EF4-FFF2-40B4-BE49-F238E27FC236}">
                  <a16:creationId xmlns:a16="http://schemas.microsoft.com/office/drawing/2014/main" xmlns="" id="{AB3D0923-5BA3-4514-B533-1465383659C8}"/>
                </a:ext>
              </a:extLst>
            </p:cNvPr>
            <p:cNvSpPr/>
            <p:nvPr/>
          </p:nvSpPr>
          <p:spPr>
            <a:xfrm>
              <a:off x="8593932" y="3770400"/>
              <a:ext cx="0" cy="254001"/>
            </a:xfrm>
            <a:prstGeom prst="line">
              <a:avLst/>
            </a:prstGeom>
            <a:ln w="38100">
              <a:solidFill>
                <a:srgbClr val="009999"/>
              </a:solidFill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46" name="image.pdf" descr="image.pdf">
              <a:extLst>
                <a:ext uri="{FF2B5EF4-FFF2-40B4-BE49-F238E27FC236}">
                  <a16:creationId xmlns:a16="http://schemas.microsoft.com/office/drawing/2014/main" xmlns="" id="{6714C0B8-D401-46C1-9990-FD8AF8C27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519443" y="3065550"/>
              <a:ext cx="1479551" cy="39052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" name="image.pdf" descr="image.pdf">
              <a:extLst>
                <a:ext uri="{FF2B5EF4-FFF2-40B4-BE49-F238E27FC236}">
                  <a16:creationId xmlns:a16="http://schemas.microsoft.com/office/drawing/2014/main" xmlns="" id="{4BBAB52F-1B9A-4A43-9104-7305DCB2B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65393" y="4437150"/>
              <a:ext cx="1619251" cy="5016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8" name="Line">
              <a:extLst>
                <a:ext uri="{FF2B5EF4-FFF2-40B4-BE49-F238E27FC236}">
                  <a16:creationId xmlns:a16="http://schemas.microsoft.com/office/drawing/2014/main" xmlns="" id="{46AA26ED-EE3E-4843-8519-01586676A2F7}"/>
                </a:ext>
              </a:extLst>
            </p:cNvPr>
            <p:cNvSpPr/>
            <p:nvPr/>
          </p:nvSpPr>
          <p:spPr>
            <a:xfrm flipH="1" flipV="1">
              <a:off x="8636793" y="3903750"/>
              <a:ext cx="457201" cy="609601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49" name="image.pdf" descr="image.pdf">
              <a:extLst>
                <a:ext uri="{FF2B5EF4-FFF2-40B4-BE49-F238E27FC236}">
                  <a16:creationId xmlns:a16="http://schemas.microsoft.com/office/drawing/2014/main" xmlns="" id="{90EA9A7F-D339-436C-8130-C5E956469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998618" y="3279862"/>
              <a:ext cx="1004889" cy="50165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image.pdf" descr="image.pdf">
              <a:extLst>
                <a:ext uri="{FF2B5EF4-FFF2-40B4-BE49-F238E27FC236}">
                  <a16:creationId xmlns:a16="http://schemas.microsoft.com/office/drawing/2014/main" xmlns="" id="{47E66227-39D0-4CE1-B29A-280060A0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960393" y="2913150"/>
              <a:ext cx="307976" cy="36195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1" name="image.pdf" descr="image.pdf">
              <a:extLst>
                <a:ext uri="{FF2B5EF4-FFF2-40B4-BE49-F238E27FC236}">
                  <a16:creationId xmlns:a16="http://schemas.microsoft.com/office/drawing/2014/main" xmlns="" id="{EBBAF149-60BD-4FD7-85BD-B284A2C8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627393" y="4970550"/>
              <a:ext cx="279401" cy="30638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6114846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 txBox="1">
            <a:spLocks/>
          </p:cNvSpPr>
          <p:nvPr/>
        </p:nvSpPr>
        <p:spPr>
          <a:xfrm>
            <a:off x="540199" y="2230967"/>
            <a:ext cx="11924401" cy="6043559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4000" dirty="0"/>
              <a:t>Finding boundaries.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4000" dirty="0"/>
              <a:t>Line fitting.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4000" dirty="0"/>
              <a:t>Line parameterizations.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4000" dirty="0"/>
              <a:t>Hough transform.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4000" dirty="0"/>
              <a:t>Hough circles.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4000" dirty="0"/>
              <a:t>Some applications.</a:t>
            </a:r>
          </a:p>
        </p:txBody>
      </p:sp>
      <p:sp>
        <p:nvSpPr>
          <p:cNvPr id="6" name="Shape 667">
            <a:extLst>
              <a:ext uri="{FF2B5EF4-FFF2-40B4-BE49-F238E27FC236}">
                <a16:creationId xmlns:a16="http://schemas.microsoft.com/office/drawing/2014/main" xmlns="" id="{C73B9F3D-2B2C-4024-8F8B-A28DDE3A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7033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Overview of today’s lecture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9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dea #3: line 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</a:t>
            </a:r>
            <a:r>
              <a:rPr dirty="0"/>
              <a:t>ine fitting</a:t>
            </a:r>
          </a:p>
        </p:txBody>
      </p:sp>
      <p:sp>
        <p:nvSpPr>
          <p:cNvPr id="190" name="Rectangle"/>
          <p:cNvSpPr/>
          <p:nvPr/>
        </p:nvSpPr>
        <p:spPr>
          <a:xfrm>
            <a:off x="6847433" y="5816458"/>
            <a:ext cx="4035922" cy="2903729"/>
          </a:xfrm>
          <a:prstGeom prst="rect">
            <a:avLst/>
          </a:prstGeom>
          <a:solidFill>
            <a:srgbClr val="DCEFF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2" name="Given: Many                  pairs…"/>
          <p:cNvSpPr txBox="1"/>
          <p:nvPr/>
        </p:nvSpPr>
        <p:spPr>
          <a:xfrm>
            <a:off x="1356298" y="2913150"/>
            <a:ext cx="3830778" cy="484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CC3300"/>
                </a:solidFill>
                <a:uFill>
                  <a:solidFill>
                    <a:srgbClr val="CC3300"/>
                  </a:solidFill>
                </a:uFill>
              </a:rPr>
              <a:t>Given:</a:t>
            </a:r>
            <a:r>
              <a:t> Many                  pairs</a:t>
            </a: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CC3300"/>
                </a:solidFill>
                <a:uFill>
                  <a:solidFill>
                    <a:srgbClr val="CC3300"/>
                  </a:solidFill>
                </a:uFill>
              </a:rPr>
              <a:t>Find:</a:t>
            </a:r>
            <a:r>
              <a:t> Parameters</a:t>
            </a: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CC3300"/>
                </a:solidFill>
                <a:uFill>
                  <a:solidFill>
                    <a:srgbClr val="CC3300"/>
                  </a:solidFill>
                </a:uFill>
              </a:rPr>
              <a:t>Minimize:</a:t>
            </a:r>
            <a:r>
              <a:t> Average square distance:</a:t>
            </a: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CC3300"/>
                </a:solidFill>
                <a:uFill>
                  <a:solidFill>
                    <a:srgbClr val="CC3300"/>
                  </a:solidFill>
                </a:uFill>
              </a:rPr>
              <a:t>Using:</a:t>
            </a: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>
              <a:solidFill>
                <a:srgbClr val="CC3300"/>
              </a:solidFill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>
              <a:solidFill>
                <a:srgbClr val="CC3300"/>
              </a:solidFill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>
              <a:solidFill>
                <a:srgbClr val="CC3300"/>
              </a:solidFill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>
              <a:solidFill>
                <a:srgbClr val="CC3300"/>
              </a:solidFill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>
              <a:solidFill>
                <a:srgbClr val="CC3300"/>
              </a:solidFill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CC3300"/>
                </a:solidFill>
                <a:uFill>
                  <a:solidFill>
                    <a:srgbClr val="CC3300"/>
                  </a:solidFill>
                </a:uFill>
              </a:rPr>
              <a:t>Note:</a:t>
            </a:r>
            <a:r>
              <a:t>  </a:t>
            </a:r>
          </a:p>
        </p:txBody>
      </p:sp>
      <p:pic>
        <p:nvPicPr>
          <p:cNvPr id="21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4856" y="3439318"/>
            <a:ext cx="865188" cy="446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5868" y="4734718"/>
            <a:ext cx="3016251" cy="974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3468" y="6004718"/>
            <a:ext cx="2932114" cy="86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.pdf" descr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4356" y="6093618"/>
            <a:ext cx="1590676" cy="530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.pdf" descr="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93756" y="6931818"/>
            <a:ext cx="3097213" cy="1506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.pdf" descr="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53468" y="7452518"/>
            <a:ext cx="987426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.pdf" descr="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596481" y="7452518"/>
            <a:ext cx="966788" cy="825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What are some problems with the approach?"/>
          <p:cNvSpPr txBox="1"/>
          <p:nvPr/>
        </p:nvSpPr>
        <p:spPr>
          <a:xfrm>
            <a:off x="3392855" y="8987631"/>
            <a:ext cx="62127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are some problems with the approach?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8ED9AA1F-82E0-4483-86F4-B2364DDB5941}"/>
              </a:ext>
            </a:extLst>
          </p:cNvPr>
          <p:cNvGrpSpPr/>
          <p:nvPr/>
        </p:nvGrpSpPr>
        <p:grpSpPr>
          <a:xfrm>
            <a:off x="6960393" y="2608350"/>
            <a:ext cx="5289203" cy="3095764"/>
            <a:chOff x="6960393" y="2913150"/>
            <a:chExt cx="4038601" cy="2363788"/>
          </a:xfrm>
        </p:grpSpPr>
        <p:sp>
          <p:nvSpPr>
            <p:cNvPr id="36" name="Line">
              <a:extLst>
                <a:ext uri="{FF2B5EF4-FFF2-40B4-BE49-F238E27FC236}">
                  <a16:creationId xmlns:a16="http://schemas.microsoft.com/office/drawing/2014/main" xmlns="" id="{E48A8967-052B-4D69-989A-03D999160EA2}"/>
                </a:ext>
              </a:extLst>
            </p:cNvPr>
            <p:cNvSpPr/>
            <p:nvPr/>
          </p:nvSpPr>
          <p:spPr>
            <a:xfrm>
              <a:off x="7112793" y="3217950"/>
              <a:ext cx="1" cy="1828801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/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xmlns="" id="{08D1F57A-9122-4CCA-AB8A-D8FBC72BFAA8}"/>
                </a:ext>
              </a:extLst>
            </p:cNvPr>
            <p:cNvSpPr/>
            <p:nvPr/>
          </p:nvSpPr>
          <p:spPr>
            <a:xfrm>
              <a:off x="7112793" y="5046750"/>
              <a:ext cx="2438401" cy="1"/>
            </a:xfrm>
            <a:prstGeom prst="line">
              <a:avLst/>
            </a:prstGeom>
            <a:ln w="28575">
              <a:solidFill>
                <a:srgbClr val="000000"/>
              </a:solidFill>
              <a:tailEnd type="triangle"/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xmlns="" id="{79B77404-4A9B-420C-8B52-FA0F554C20CC}"/>
                </a:ext>
              </a:extLst>
            </p:cNvPr>
            <p:cNvSpPr/>
            <p:nvPr/>
          </p:nvSpPr>
          <p:spPr>
            <a:xfrm flipV="1">
              <a:off x="7493793" y="3522750"/>
              <a:ext cx="1981201" cy="11430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xmlns="" id="{32535D80-E1A9-40DE-B077-0A9D53E47FD8}"/>
                </a:ext>
              </a:extLst>
            </p:cNvPr>
            <p:cNvSpPr/>
            <p:nvPr/>
          </p:nvSpPr>
          <p:spPr>
            <a:xfrm>
              <a:off x="7569993" y="4437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" name="Circle">
              <a:extLst>
                <a:ext uri="{FF2B5EF4-FFF2-40B4-BE49-F238E27FC236}">
                  <a16:creationId xmlns:a16="http://schemas.microsoft.com/office/drawing/2014/main" xmlns="" id="{57B1FED5-BB22-40DC-85FA-506F3C1A0DC3}"/>
                </a:ext>
              </a:extLst>
            </p:cNvPr>
            <p:cNvSpPr/>
            <p:nvPr/>
          </p:nvSpPr>
          <p:spPr>
            <a:xfrm>
              <a:off x="7874793" y="4437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" name="Circle">
              <a:extLst>
                <a:ext uri="{FF2B5EF4-FFF2-40B4-BE49-F238E27FC236}">
                  <a16:creationId xmlns:a16="http://schemas.microsoft.com/office/drawing/2014/main" xmlns="" id="{DA33DE64-4240-4E20-82B6-2B00291BB365}"/>
                </a:ext>
              </a:extLst>
            </p:cNvPr>
            <p:cNvSpPr/>
            <p:nvPr/>
          </p:nvSpPr>
          <p:spPr>
            <a:xfrm>
              <a:off x="8103393" y="42085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" name="Circle">
              <a:extLst>
                <a:ext uri="{FF2B5EF4-FFF2-40B4-BE49-F238E27FC236}">
                  <a16:creationId xmlns:a16="http://schemas.microsoft.com/office/drawing/2014/main" xmlns="" id="{356B6092-3211-42CA-81FC-EA6E875F3D85}"/>
                </a:ext>
              </a:extLst>
            </p:cNvPr>
            <p:cNvSpPr/>
            <p:nvPr/>
          </p:nvSpPr>
          <p:spPr>
            <a:xfrm>
              <a:off x="8331993" y="42085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" name="Circle">
              <a:extLst>
                <a:ext uri="{FF2B5EF4-FFF2-40B4-BE49-F238E27FC236}">
                  <a16:creationId xmlns:a16="http://schemas.microsoft.com/office/drawing/2014/main" xmlns="" id="{54CD0A6B-6D34-4436-9E19-68EE923893F6}"/>
                </a:ext>
              </a:extLst>
            </p:cNvPr>
            <p:cNvSpPr/>
            <p:nvPr/>
          </p:nvSpPr>
          <p:spPr>
            <a:xfrm>
              <a:off x="8560593" y="369420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" name="Circle">
              <a:extLst>
                <a:ext uri="{FF2B5EF4-FFF2-40B4-BE49-F238E27FC236}">
                  <a16:creationId xmlns:a16="http://schemas.microsoft.com/office/drawing/2014/main" xmlns="" id="{F2773CAC-1076-42CD-9E0D-0D6D136D41B2}"/>
                </a:ext>
              </a:extLst>
            </p:cNvPr>
            <p:cNvSpPr/>
            <p:nvPr/>
          </p:nvSpPr>
          <p:spPr>
            <a:xfrm>
              <a:off x="8941593" y="39037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" name="Circle">
              <a:extLst>
                <a:ext uri="{FF2B5EF4-FFF2-40B4-BE49-F238E27FC236}">
                  <a16:creationId xmlns:a16="http://schemas.microsoft.com/office/drawing/2014/main" xmlns="" id="{55FB3519-3545-4879-8847-DE2EFD571413}"/>
                </a:ext>
              </a:extLst>
            </p:cNvPr>
            <p:cNvSpPr/>
            <p:nvPr/>
          </p:nvSpPr>
          <p:spPr>
            <a:xfrm>
              <a:off x="9093993" y="35989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" name="Circle">
              <a:extLst>
                <a:ext uri="{FF2B5EF4-FFF2-40B4-BE49-F238E27FC236}">
                  <a16:creationId xmlns:a16="http://schemas.microsoft.com/office/drawing/2014/main" xmlns="" id="{C06E7697-95E8-4700-A2A6-BE9B1BCC22AF}"/>
                </a:ext>
              </a:extLst>
            </p:cNvPr>
            <p:cNvSpPr/>
            <p:nvPr/>
          </p:nvSpPr>
          <p:spPr>
            <a:xfrm>
              <a:off x="8941593" y="35989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xmlns="" id="{B44B3E22-0BA0-43B5-8D92-80AAAEABA613}"/>
                </a:ext>
              </a:extLst>
            </p:cNvPr>
            <p:cNvSpPr/>
            <p:nvPr/>
          </p:nvSpPr>
          <p:spPr>
            <a:xfrm>
              <a:off x="9474993" y="39037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" name="Circle">
              <a:extLst>
                <a:ext uri="{FF2B5EF4-FFF2-40B4-BE49-F238E27FC236}">
                  <a16:creationId xmlns:a16="http://schemas.microsoft.com/office/drawing/2014/main" xmlns="" id="{CE0F0CE0-A5D8-4BFE-9E02-B8AD303A87CF}"/>
                </a:ext>
              </a:extLst>
            </p:cNvPr>
            <p:cNvSpPr/>
            <p:nvPr/>
          </p:nvSpPr>
          <p:spPr>
            <a:xfrm>
              <a:off x="9627393" y="4056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" name="Circle">
              <a:extLst>
                <a:ext uri="{FF2B5EF4-FFF2-40B4-BE49-F238E27FC236}">
                  <a16:creationId xmlns:a16="http://schemas.microsoft.com/office/drawing/2014/main" xmlns="" id="{550709E0-2D17-4C41-8253-CFB092B212A3}"/>
                </a:ext>
              </a:extLst>
            </p:cNvPr>
            <p:cNvSpPr/>
            <p:nvPr/>
          </p:nvSpPr>
          <p:spPr>
            <a:xfrm>
              <a:off x="7950993" y="3294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" name="Line">
              <a:extLst>
                <a:ext uri="{FF2B5EF4-FFF2-40B4-BE49-F238E27FC236}">
                  <a16:creationId xmlns:a16="http://schemas.microsoft.com/office/drawing/2014/main" xmlns="" id="{0CB0D51B-3466-49EE-B74C-A1B7E8C5DB75}"/>
                </a:ext>
              </a:extLst>
            </p:cNvPr>
            <p:cNvSpPr/>
            <p:nvPr/>
          </p:nvSpPr>
          <p:spPr>
            <a:xfrm>
              <a:off x="8593932" y="3770400"/>
              <a:ext cx="0" cy="254001"/>
            </a:xfrm>
            <a:prstGeom prst="line">
              <a:avLst/>
            </a:prstGeom>
            <a:ln w="38100">
              <a:solidFill>
                <a:srgbClr val="009999"/>
              </a:solidFill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51" name="image.pdf" descr="image.pdf">
              <a:extLst>
                <a:ext uri="{FF2B5EF4-FFF2-40B4-BE49-F238E27FC236}">
                  <a16:creationId xmlns:a16="http://schemas.microsoft.com/office/drawing/2014/main" xmlns="" id="{E9456336-6E74-4E3E-AD93-629E70B26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9519443" y="3065550"/>
              <a:ext cx="1479551" cy="39052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2" name="image.pdf" descr="image.pdf">
              <a:extLst>
                <a:ext uri="{FF2B5EF4-FFF2-40B4-BE49-F238E27FC236}">
                  <a16:creationId xmlns:a16="http://schemas.microsoft.com/office/drawing/2014/main" xmlns="" id="{5FC84DC2-4246-4149-B184-7533B690E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8865393" y="4437150"/>
              <a:ext cx="1619251" cy="5016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3" name="Line">
              <a:extLst>
                <a:ext uri="{FF2B5EF4-FFF2-40B4-BE49-F238E27FC236}">
                  <a16:creationId xmlns:a16="http://schemas.microsoft.com/office/drawing/2014/main" xmlns="" id="{EE15F597-82DF-4078-92FB-AE97804A36B7}"/>
                </a:ext>
              </a:extLst>
            </p:cNvPr>
            <p:cNvSpPr/>
            <p:nvPr/>
          </p:nvSpPr>
          <p:spPr>
            <a:xfrm flipH="1" flipV="1">
              <a:off x="8636793" y="3903750"/>
              <a:ext cx="457201" cy="609601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54" name="image.pdf" descr="image.pdf">
              <a:extLst>
                <a:ext uri="{FF2B5EF4-FFF2-40B4-BE49-F238E27FC236}">
                  <a16:creationId xmlns:a16="http://schemas.microsoft.com/office/drawing/2014/main" xmlns="" id="{D090A6DD-3CE6-47C8-9F37-7E34F60B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7998618" y="3279862"/>
              <a:ext cx="1004889" cy="50165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5" name="image.pdf" descr="image.pdf">
              <a:extLst>
                <a:ext uri="{FF2B5EF4-FFF2-40B4-BE49-F238E27FC236}">
                  <a16:creationId xmlns:a16="http://schemas.microsoft.com/office/drawing/2014/main" xmlns="" id="{F38E1D4A-A9D0-416A-90ED-4262D0E63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6960393" y="2913150"/>
              <a:ext cx="307976" cy="36195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6" name="image.pdf" descr="image.pdf">
              <a:extLst>
                <a:ext uri="{FF2B5EF4-FFF2-40B4-BE49-F238E27FC236}">
                  <a16:creationId xmlns:a16="http://schemas.microsoft.com/office/drawing/2014/main" xmlns="" id="{3167C80C-1788-4457-867F-013F91357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9627393" y="4970550"/>
              <a:ext cx="279401" cy="306388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57" name="image.pdf" descr="image.pdf">
            <a:extLst>
              <a:ext uri="{FF2B5EF4-FFF2-40B4-BE49-F238E27FC236}">
                <a16:creationId xmlns:a16="http://schemas.microsoft.com/office/drawing/2014/main" xmlns="" id="{6B7A8CEB-24C2-47EF-BB8F-50C5DBB045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741831" y="2880518"/>
            <a:ext cx="1004888" cy="5016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46387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8200" y="542280"/>
            <a:ext cx="2514600" cy="175895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Data: (x1, y1), …, (xn, yn)…"/>
          <p:cNvSpPr txBox="1"/>
          <p:nvPr/>
        </p:nvSpPr>
        <p:spPr>
          <a:xfrm>
            <a:off x="2540000" y="815390"/>
            <a:ext cx="5143252" cy="1212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l" defTabSz="914400">
              <a:spcBef>
                <a:spcPts val="600"/>
              </a:spcBef>
              <a:defRPr sz="2700">
                <a:uFill>
                  <a:solidFill>
                    <a:srgbClr val="000000"/>
                  </a:solidFill>
                </a:uFill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>
                <a:latin typeface="+mn-lt"/>
                <a:ea typeface="+mn-ea"/>
                <a:cs typeface="+mn-cs"/>
                <a:sym typeface="Helvetica Light"/>
              </a:rPr>
              <a:t>Data:</a:t>
            </a:r>
            <a:r>
              <a:t> 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0074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-20074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), …, 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i="1" baseline="-20074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1" baseline="-20074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algn="l" defTabSz="914400">
              <a:spcBef>
                <a:spcPts val="600"/>
              </a:spcBef>
              <a:defRPr sz="2700">
                <a:uFill>
                  <a:solidFill>
                    <a:srgbClr val="000000"/>
                  </a:solidFill>
                </a:uFill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>
                <a:latin typeface="+mn-lt"/>
                <a:ea typeface="+mn-ea"/>
                <a:cs typeface="+mn-cs"/>
                <a:sym typeface="Helvetica Light"/>
              </a:rPr>
              <a:t>Line equation:</a:t>
            </a:r>
            <a:r>
              <a:t>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i="1" baseline="-20074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 = m x</a:t>
            </a:r>
            <a:r>
              <a:rPr i="1" baseline="-20074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 + b</a:t>
            </a:r>
          </a:p>
        </p:txBody>
      </p:sp>
      <p:pic>
        <p:nvPicPr>
          <p:cNvPr id="225" name="image9.pdf" descr="image9.pdf"/>
          <p:cNvPicPr>
            <a:picLocks noChangeAspect="1"/>
          </p:cNvPicPr>
          <p:nvPr/>
        </p:nvPicPr>
        <p:blipFill>
          <a:blip r:embed="rId3">
            <a:extLst/>
          </a:blip>
          <a:srcRect t="73928"/>
          <a:stretch>
            <a:fillRect/>
          </a:stretch>
        </p:blipFill>
        <p:spPr>
          <a:xfrm>
            <a:off x="1345803" y="5978629"/>
            <a:ext cx="10313128" cy="6453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10.pdf" descr="image1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94519" y="7139476"/>
            <a:ext cx="4226349" cy="103179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Normal equations: least squares solution to XB=Y"/>
          <p:cNvSpPr txBox="1"/>
          <p:nvPr/>
        </p:nvSpPr>
        <p:spPr>
          <a:xfrm>
            <a:off x="3105596" y="8597900"/>
            <a:ext cx="7506396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2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0">
                <a:latin typeface="+mn-lt"/>
                <a:ea typeface="+mn-ea"/>
                <a:cs typeface="+mn-cs"/>
                <a:sym typeface="Helvetica Light"/>
              </a:rPr>
              <a:t>Normal equations: least squares solution to </a:t>
            </a:r>
            <a:r>
              <a:rPr sz="2400" b="0" i="1">
                <a:latin typeface="Times New Roman"/>
                <a:ea typeface="Times New Roman"/>
                <a:cs typeface="Times New Roman"/>
                <a:sym typeface="Times New Roman"/>
              </a:rPr>
              <a:t>XB=Y</a:t>
            </a:r>
          </a:p>
        </p:txBody>
      </p:sp>
      <p:pic>
        <p:nvPicPr>
          <p:cNvPr id="228" name="image11.pdf" descr="image1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36473" y="2979767"/>
            <a:ext cx="3124201" cy="619126"/>
          </a:xfrm>
          <a:prstGeom prst="rect">
            <a:avLst/>
          </a:prstGeom>
          <a:ln>
            <a:solidFill>
              <a:srgbClr val="FF0000"/>
            </a:solidFill>
            <a:miter/>
          </a:ln>
        </p:spPr>
      </p:pic>
      <p:sp>
        <p:nvSpPr>
          <p:cNvPr id="229" name="(xi, yi)"/>
          <p:cNvSpPr txBox="1"/>
          <p:nvPr/>
        </p:nvSpPr>
        <p:spPr>
          <a:xfrm>
            <a:off x="8407400" y="1363017"/>
            <a:ext cx="843023" cy="479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2800" b="1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400" b="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sz="2400" b="0" i="1"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sz="2400" b="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2400" b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2400" b="0" i="1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sz="2400" b="0" i="1" baseline="-250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sz="2400" b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pic>
        <p:nvPicPr>
          <p:cNvPr id="230" name="image12.pdf" descr="image12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24800" y="7345811"/>
            <a:ext cx="2936558" cy="619126"/>
          </a:xfrm>
          <a:prstGeom prst="rect">
            <a:avLst/>
          </a:prstGeom>
          <a:ln>
            <a:solidFill>
              <a:srgbClr val="FF0000"/>
            </a:solidFill>
            <a:miter/>
          </a:ln>
        </p:spPr>
      </p:pic>
      <p:sp>
        <p:nvSpPr>
          <p:cNvPr id="231" name="Find (m, b) to minimize"/>
          <p:cNvSpPr txBox="1"/>
          <p:nvPr/>
        </p:nvSpPr>
        <p:spPr>
          <a:xfrm>
            <a:off x="2870816" y="3026633"/>
            <a:ext cx="3619715" cy="525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spcBef>
                <a:spcPts val="600"/>
              </a:spcBef>
              <a:defRPr sz="2700">
                <a:uFill>
                  <a:solidFill>
                    <a:srgbClr val="000000"/>
                  </a:solidFill>
                </a:uFill>
                <a:latin typeface="Century Schoolbook"/>
                <a:ea typeface="Century Schoolbook"/>
                <a:cs typeface="Century Schoolbook"/>
                <a:sym typeface="Century Schoolbook"/>
              </a:defRPr>
            </a:pPr>
            <a:r>
              <a:rPr>
                <a:latin typeface="+mn-lt"/>
                <a:ea typeface="+mn-ea"/>
                <a:cs typeface="+mn-cs"/>
                <a:sym typeface="Helvetica Light"/>
              </a:rPr>
              <a:t>Find</a:t>
            </a:r>
            <a:r>
              <a:t> (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t>) </a:t>
            </a:r>
            <a:r>
              <a:rPr>
                <a:latin typeface="+mn-lt"/>
                <a:ea typeface="+mn-ea"/>
                <a:cs typeface="+mn-cs"/>
                <a:sym typeface="Helvetica Light"/>
              </a:rPr>
              <a:t>to minimize </a:t>
            </a:r>
          </a:p>
        </p:txBody>
      </p:sp>
      <p:sp>
        <p:nvSpPr>
          <p:cNvPr id="232" name="Rectangle"/>
          <p:cNvSpPr/>
          <p:nvPr/>
        </p:nvSpPr>
        <p:spPr>
          <a:xfrm>
            <a:off x="2095500" y="264765"/>
            <a:ext cx="8813800" cy="231398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33" name="image9.pdf" descr="image9.pdf"/>
          <p:cNvPicPr>
            <a:picLocks noChangeAspect="1"/>
          </p:cNvPicPr>
          <p:nvPr/>
        </p:nvPicPr>
        <p:blipFill>
          <a:blip r:embed="rId3">
            <a:extLst/>
          </a:blip>
          <a:srcRect r="40441" b="26945"/>
          <a:stretch>
            <a:fillRect/>
          </a:stretch>
        </p:blipFill>
        <p:spPr>
          <a:xfrm>
            <a:off x="3938587" y="3987215"/>
            <a:ext cx="5840566" cy="1719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439729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 advAuto="0"/>
      <p:bldP spid="226" grpId="0" animBg="1" advAuto="0"/>
      <p:bldP spid="227" grpId="0" animBg="1" advAuto="0"/>
      <p:bldP spid="230" grpId="0" animBg="1" advAuto="0"/>
      <p:bldP spid="233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idea #3: line fit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</a:t>
            </a:r>
            <a:r>
              <a:rPr dirty="0"/>
              <a:t>ine fitting</a:t>
            </a:r>
          </a:p>
        </p:txBody>
      </p:sp>
      <p:sp>
        <p:nvSpPr>
          <p:cNvPr id="183" name="Given: Many                  pairs…"/>
          <p:cNvSpPr txBox="1"/>
          <p:nvPr/>
        </p:nvSpPr>
        <p:spPr>
          <a:xfrm>
            <a:off x="1356298" y="2913150"/>
            <a:ext cx="3830778" cy="484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CC3300"/>
                </a:solidFill>
                <a:uFill>
                  <a:solidFill>
                    <a:srgbClr val="CC3300"/>
                  </a:solidFill>
                </a:uFill>
              </a:rPr>
              <a:t>Given:</a:t>
            </a:r>
            <a:r>
              <a:t> Many                  pairs</a:t>
            </a: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CC3300"/>
                </a:solidFill>
                <a:uFill>
                  <a:solidFill>
                    <a:srgbClr val="CC3300"/>
                  </a:solidFill>
                </a:uFill>
              </a:rPr>
              <a:t>Find:</a:t>
            </a:r>
            <a:r>
              <a:t> Parameters</a:t>
            </a: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CC3300"/>
                </a:solidFill>
                <a:uFill>
                  <a:solidFill>
                    <a:srgbClr val="CC3300"/>
                  </a:solidFill>
                </a:uFill>
              </a:rPr>
              <a:t>Minimize:</a:t>
            </a:r>
            <a:r>
              <a:t> Average square distance:</a:t>
            </a:r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CC3300"/>
                  </a:solidFill>
                </a:uFill>
              </a:rPr>
              <a:t>Using:</a:t>
            </a: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endParaRPr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endParaRPr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endParaRPr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endParaRPr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endParaRPr>
              <a:uFill>
                <a:solidFill>
                  <a:srgbClr val="CC3300"/>
                </a:solidFill>
              </a:uFill>
            </a:endParaRPr>
          </a:p>
          <a:p>
            <a:pPr algn="l" defTabSz="914400">
              <a:defRPr sz="1800">
                <a:solidFill>
                  <a:srgbClr val="FFFFFF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uFill>
                  <a:solidFill>
                    <a:srgbClr val="CC3300"/>
                  </a:solidFill>
                </a:uFill>
              </a:rPr>
              <a:t>Note:</a:t>
            </a:r>
            <a:r>
              <a:t>  </a:t>
            </a:r>
          </a:p>
        </p:txBody>
      </p:sp>
      <p:pic>
        <p:nvPicPr>
          <p:cNvPr id="184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1831" y="2880518"/>
            <a:ext cx="1004888" cy="501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4856" y="3439318"/>
            <a:ext cx="865188" cy="446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5868" y="4734718"/>
            <a:ext cx="3016251" cy="9747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6447FE8E-8C9D-4C73-BDCA-51F097DA675F}"/>
              </a:ext>
            </a:extLst>
          </p:cNvPr>
          <p:cNvGrpSpPr/>
          <p:nvPr/>
        </p:nvGrpSpPr>
        <p:grpSpPr>
          <a:xfrm>
            <a:off x="6960393" y="2608350"/>
            <a:ext cx="5289203" cy="3095764"/>
            <a:chOff x="6960393" y="2913150"/>
            <a:chExt cx="4038601" cy="2363788"/>
          </a:xfrm>
        </p:grpSpPr>
        <p:sp>
          <p:nvSpPr>
            <p:cNvPr id="31" name="Line">
              <a:extLst>
                <a:ext uri="{FF2B5EF4-FFF2-40B4-BE49-F238E27FC236}">
                  <a16:creationId xmlns:a16="http://schemas.microsoft.com/office/drawing/2014/main" xmlns="" id="{5DD36FB0-9045-41BB-B427-1F1968315DB3}"/>
                </a:ext>
              </a:extLst>
            </p:cNvPr>
            <p:cNvSpPr/>
            <p:nvPr/>
          </p:nvSpPr>
          <p:spPr>
            <a:xfrm>
              <a:off x="7112793" y="3217950"/>
              <a:ext cx="1" cy="1828801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/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xmlns="" id="{72A4F338-B787-40A6-9903-B7619EB299A5}"/>
                </a:ext>
              </a:extLst>
            </p:cNvPr>
            <p:cNvSpPr/>
            <p:nvPr/>
          </p:nvSpPr>
          <p:spPr>
            <a:xfrm>
              <a:off x="7112793" y="5046750"/>
              <a:ext cx="2438401" cy="1"/>
            </a:xfrm>
            <a:prstGeom prst="line">
              <a:avLst/>
            </a:prstGeom>
            <a:ln w="28575">
              <a:solidFill>
                <a:srgbClr val="000000"/>
              </a:solidFill>
              <a:tailEnd type="triangle"/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3" name="Line">
              <a:extLst>
                <a:ext uri="{FF2B5EF4-FFF2-40B4-BE49-F238E27FC236}">
                  <a16:creationId xmlns:a16="http://schemas.microsoft.com/office/drawing/2014/main" xmlns="" id="{506BB775-95BC-4647-A51C-8F71D5552380}"/>
                </a:ext>
              </a:extLst>
            </p:cNvPr>
            <p:cNvSpPr/>
            <p:nvPr/>
          </p:nvSpPr>
          <p:spPr>
            <a:xfrm flipV="1">
              <a:off x="7493793" y="3522750"/>
              <a:ext cx="1981201" cy="114300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34" name="Circle">
              <a:extLst>
                <a:ext uri="{FF2B5EF4-FFF2-40B4-BE49-F238E27FC236}">
                  <a16:creationId xmlns:a16="http://schemas.microsoft.com/office/drawing/2014/main" xmlns="" id="{5F9CF217-2890-4B6F-8702-AA6B1BC6FB12}"/>
                </a:ext>
              </a:extLst>
            </p:cNvPr>
            <p:cNvSpPr/>
            <p:nvPr/>
          </p:nvSpPr>
          <p:spPr>
            <a:xfrm>
              <a:off x="7569993" y="4437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" name="Circle">
              <a:extLst>
                <a:ext uri="{FF2B5EF4-FFF2-40B4-BE49-F238E27FC236}">
                  <a16:creationId xmlns:a16="http://schemas.microsoft.com/office/drawing/2014/main" xmlns="" id="{03322DB5-CAE2-4686-A160-01C056DA8814}"/>
                </a:ext>
              </a:extLst>
            </p:cNvPr>
            <p:cNvSpPr/>
            <p:nvPr/>
          </p:nvSpPr>
          <p:spPr>
            <a:xfrm>
              <a:off x="7874793" y="4437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xmlns="" id="{E8AF6DB2-CC4E-42BB-9CE3-2A7C20776008}"/>
                </a:ext>
              </a:extLst>
            </p:cNvPr>
            <p:cNvSpPr/>
            <p:nvPr/>
          </p:nvSpPr>
          <p:spPr>
            <a:xfrm>
              <a:off x="8103393" y="42085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" name="Circle">
              <a:extLst>
                <a:ext uri="{FF2B5EF4-FFF2-40B4-BE49-F238E27FC236}">
                  <a16:creationId xmlns:a16="http://schemas.microsoft.com/office/drawing/2014/main" xmlns="" id="{55A2AD43-D8CB-4E45-B6B8-9BC4DC05BE8F}"/>
                </a:ext>
              </a:extLst>
            </p:cNvPr>
            <p:cNvSpPr/>
            <p:nvPr/>
          </p:nvSpPr>
          <p:spPr>
            <a:xfrm>
              <a:off x="8331993" y="42085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" name="Circle">
              <a:extLst>
                <a:ext uri="{FF2B5EF4-FFF2-40B4-BE49-F238E27FC236}">
                  <a16:creationId xmlns:a16="http://schemas.microsoft.com/office/drawing/2014/main" xmlns="" id="{57E6DA30-4B47-4E5F-90E0-55B3C50082C4}"/>
                </a:ext>
              </a:extLst>
            </p:cNvPr>
            <p:cNvSpPr/>
            <p:nvPr/>
          </p:nvSpPr>
          <p:spPr>
            <a:xfrm>
              <a:off x="8560593" y="369420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" name="Circle">
              <a:extLst>
                <a:ext uri="{FF2B5EF4-FFF2-40B4-BE49-F238E27FC236}">
                  <a16:creationId xmlns:a16="http://schemas.microsoft.com/office/drawing/2014/main" xmlns="" id="{DA0EC975-DC39-4018-8F4F-10B3EE817B12}"/>
                </a:ext>
              </a:extLst>
            </p:cNvPr>
            <p:cNvSpPr/>
            <p:nvPr/>
          </p:nvSpPr>
          <p:spPr>
            <a:xfrm>
              <a:off x="8941593" y="39037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" name="Circle">
              <a:extLst>
                <a:ext uri="{FF2B5EF4-FFF2-40B4-BE49-F238E27FC236}">
                  <a16:creationId xmlns:a16="http://schemas.microsoft.com/office/drawing/2014/main" xmlns="" id="{2DD4DF80-E638-48B1-BDC4-FC588707179B}"/>
                </a:ext>
              </a:extLst>
            </p:cNvPr>
            <p:cNvSpPr/>
            <p:nvPr/>
          </p:nvSpPr>
          <p:spPr>
            <a:xfrm>
              <a:off x="9093993" y="35989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" name="Circle">
              <a:extLst>
                <a:ext uri="{FF2B5EF4-FFF2-40B4-BE49-F238E27FC236}">
                  <a16:creationId xmlns:a16="http://schemas.microsoft.com/office/drawing/2014/main" xmlns="" id="{7D2FF3E7-7B1B-464F-86AD-6A699329C94F}"/>
                </a:ext>
              </a:extLst>
            </p:cNvPr>
            <p:cNvSpPr/>
            <p:nvPr/>
          </p:nvSpPr>
          <p:spPr>
            <a:xfrm>
              <a:off x="8941593" y="35989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" name="Circle">
              <a:extLst>
                <a:ext uri="{FF2B5EF4-FFF2-40B4-BE49-F238E27FC236}">
                  <a16:creationId xmlns:a16="http://schemas.microsoft.com/office/drawing/2014/main" xmlns="" id="{9E2086D7-1BC7-4946-A065-D709A139E271}"/>
                </a:ext>
              </a:extLst>
            </p:cNvPr>
            <p:cNvSpPr/>
            <p:nvPr/>
          </p:nvSpPr>
          <p:spPr>
            <a:xfrm>
              <a:off x="9474993" y="39037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" name="Circle">
              <a:extLst>
                <a:ext uri="{FF2B5EF4-FFF2-40B4-BE49-F238E27FC236}">
                  <a16:creationId xmlns:a16="http://schemas.microsoft.com/office/drawing/2014/main" xmlns="" id="{ECEAA1D6-DA35-4541-8D19-0A4B31BC2F28}"/>
                </a:ext>
              </a:extLst>
            </p:cNvPr>
            <p:cNvSpPr/>
            <p:nvPr/>
          </p:nvSpPr>
          <p:spPr>
            <a:xfrm>
              <a:off x="9627393" y="4056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" name="Circle">
              <a:extLst>
                <a:ext uri="{FF2B5EF4-FFF2-40B4-BE49-F238E27FC236}">
                  <a16:creationId xmlns:a16="http://schemas.microsoft.com/office/drawing/2014/main" xmlns="" id="{183EAC95-B512-43E0-967B-8A1295F8122A}"/>
                </a:ext>
              </a:extLst>
            </p:cNvPr>
            <p:cNvSpPr/>
            <p:nvPr/>
          </p:nvSpPr>
          <p:spPr>
            <a:xfrm>
              <a:off x="7950993" y="3294150"/>
              <a:ext cx="76201" cy="76201"/>
            </a:xfrm>
            <a:prstGeom prst="ellipse">
              <a:avLst/>
            </a:prstGeom>
            <a:solidFill>
              <a:srgbClr val="BBE0E3"/>
            </a:solidFill>
            <a:ln>
              <a:solidFill>
                <a:srgbClr val="000000"/>
              </a:solidFill>
            </a:ln>
          </p:spPr>
          <p:txBody>
            <a:bodyPr lIns="45719" rIns="45719" anchor="ctr"/>
            <a:lstStyle/>
            <a:p>
              <a:pPr algn="l" defTabSz="914400"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" name="Line">
              <a:extLst>
                <a:ext uri="{FF2B5EF4-FFF2-40B4-BE49-F238E27FC236}">
                  <a16:creationId xmlns:a16="http://schemas.microsoft.com/office/drawing/2014/main" xmlns="" id="{AB3D0923-5BA3-4514-B533-1465383659C8}"/>
                </a:ext>
              </a:extLst>
            </p:cNvPr>
            <p:cNvSpPr/>
            <p:nvPr/>
          </p:nvSpPr>
          <p:spPr>
            <a:xfrm>
              <a:off x="8593932" y="3770400"/>
              <a:ext cx="0" cy="254001"/>
            </a:xfrm>
            <a:prstGeom prst="line">
              <a:avLst/>
            </a:prstGeom>
            <a:ln w="38100">
              <a:solidFill>
                <a:srgbClr val="009999"/>
              </a:solidFill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46" name="image.pdf" descr="image.pdf">
              <a:extLst>
                <a:ext uri="{FF2B5EF4-FFF2-40B4-BE49-F238E27FC236}">
                  <a16:creationId xmlns:a16="http://schemas.microsoft.com/office/drawing/2014/main" xmlns="" id="{6714C0B8-D401-46C1-9990-FD8AF8C27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519443" y="3065550"/>
              <a:ext cx="1479551" cy="39052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" name="image.pdf" descr="image.pdf">
              <a:extLst>
                <a:ext uri="{FF2B5EF4-FFF2-40B4-BE49-F238E27FC236}">
                  <a16:creationId xmlns:a16="http://schemas.microsoft.com/office/drawing/2014/main" xmlns="" id="{4BBAB52F-1B9A-4A43-9104-7305DCB2B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65393" y="4437150"/>
              <a:ext cx="1619251" cy="5016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8" name="Line">
              <a:extLst>
                <a:ext uri="{FF2B5EF4-FFF2-40B4-BE49-F238E27FC236}">
                  <a16:creationId xmlns:a16="http://schemas.microsoft.com/office/drawing/2014/main" xmlns="" id="{46AA26ED-EE3E-4843-8519-01586676A2F7}"/>
                </a:ext>
              </a:extLst>
            </p:cNvPr>
            <p:cNvSpPr/>
            <p:nvPr/>
          </p:nvSpPr>
          <p:spPr>
            <a:xfrm flipH="1" flipV="1">
              <a:off x="8636793" y="3903750"/>
              <a:ext cx="457201" cy="609601"/>
            </a:xfrm>
            <a:prstGeom prst="line">
              <a:avLst/>
            </a:prstGeom>
            <a:ln>
              <a:solidFill>
                <a:srgbClr val="000000"/>
              </a:solidFill>
              <a:tailEnd type="triangle"/>
            </a:ln>
          </p:spPr>
          <p:txBody>
            <a:bodyPr lIns="45719" rIns="45719"/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pic>
          <p:nvPicPr>
            <p:cNvPr id="49" name="image.pdf" descr="image.pdf">
              <a:extLst>
                <a:ext uri="{FF2B5EF4-FFF2-40B4-BE49-F238E27FC236}">
                  <a16:creationId xmlns:a16="http://schemas.microsoft.com/office/drawing/2014/main" xmlns="" id="{90EA9A7F-D339-436C-8130-C5E956469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998618" y="3279862"/>
              <a:ext cx="1004889" cy="50165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image.pdf" descr="image.pdf">
              <a:extLst>
                <a:ext uri="{FF2B5EF4-FFF2-40B4-BE49-F238E27FC236}">
                  <a16:creationId xmlns:a16="http://schemas.microsoft.com/office/drawing/2014/main" xmlns="" id="{47E66227-39D0-4CE1-B29A-280060A0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960393" y="2913150"/>
              <a:ext cx="307976" cy="36195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1" name="image.pdf" descr="image.pdf">
              <a:extLst>
                <a:ext uri="{FF2B5EF4-FFF2-40B4-BE49-F238E27FC236}">
                  <a16:creationId xmlns:a16="http://schemas.microsoft.com/office/drawing/2014/main" xmlns="" id="{EBBAF149-60BD-4FD7-85BD-B284A2C8F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627393" y="4970550"/>
              <a:ext cx="279401" cy="306388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2" name="What are some problems with the approach?">
            <a:extLst>
              <a:ext uri="{FF2B5EF4-FFF2-40B4-BE49-F238E27FC236}">
                <a16:creationId xmlns:a16="http://schemas.microsoft.com/office/drawing/2014/main" xmlns="" id="{5BF39377-C373-44A6-A1A7-8A9B5EA4CDBF}"/>
              </a:ext>
            </a:extLst>
          </p:cNvPr>
          <p:cNvSpPr txBox="1"/>
          <p:nvPr/>
        </p:nvSpPr>
        <p:spPr>
          <a:xfrm>
            <a:off x="3939237" y="8986620"/>
            <a:ext cx="511999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How can we solve this minimization?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389607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roblems with parameterizations"/>
          <p:cNvSpPr txBox="1">
            <a:spLocks noGrp="1"/>
          </p:cNvSpPr>
          <p:nvPr>
            <p:ph type="title"/>
          </p:nvPr>
        </p:nvSpPr>
        <p:spPr>
          <a:xfrm>
            <a:off x="193228" y="444500"/>
            <a:ext cx="12618344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Problems with parameterizations</a:t>
            </a:r>
          </a:p>
        </p:txBody>
      </p:sp>
      <p:sp>
        <p:nvSpPr>
          <p:cNvPr id="236" name="Line"/>
          <p:cNvSpPr/>
          <p:nvPr/>
        </p:nvSpPr>
        <p:spPr>
          <a:xfrm flipH="1">
            <a:off x="3278374" y="4423813"/>
            <a:ext cx="1" cy="3197691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7" name="Line"/>
          <p:cNvSpPr/>
          <p:nvPr/>
        </p:nvSpPr>
        <p:spPr>
          <a:xfrm>
            <a:off x="3278374" y="7621503"/>
            <a:ext cx="4263588" cy="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8" name="Circle"/>
          <p:cNvSpPr/>
          <p:nvPr/>
        </p:nvSpPr>
        <p:spPr>
          <a:xfrm rot="17263658">
            <a:off x="6012510" y="7305065"/>
            <a:ext cx="133239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9" name="Circle"/>
          <p:cNvSpPr/>
          <p:nvPr/>
        </p:nvSpPr>
        <p:spPr>
          <a:xfrm rot="17263658">
            <a:off x="6176281" y="6797099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0" name="Circle"/>
          <p:cNvSpPr/>
          <p:nvPr/>
        </p:nvSpPr>
        <p:spPr>
          <a:xfrm rot="17263658">
            <a:off x="5915358" y="6294684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1" name="Circle"/>
          <p:cNvSpPr/>
          <p:nvPr/>
        </p:nvSpPr>
        <p:spPr>
          <a:xfrm rot="17263658">
            <a:off x="6037492" y="5914403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2" name="Circle"/>
          <p:cNvSpPr/>
          <p:nvPr/>
        </p:nvSpPr>
        <p:spPr>
          <a:xfrm rot="17263658">
            <a:off x="5301913" y="5259321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3" name="Circle"/>
          <p:cNvSpPr/>
          <p:nvPr/>
        </p:nvSpPr>
        <p:spPr>
          <a:xfrm rot="17263658">
            <a:off x="5854291" y="4737475"/>
            <a:ext cx="133238" cy="133239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4" name="Circle"/>
          <p:cNvSpPr/>
          <p:nvPr/>
        </p:nvSpPr>
        <p:spPr>
          <a:xfrm rot="17263658">
            <a:off x="5426822" y="4321109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5" name="Circle"/>
          <p:cNvSpPr/>
          <p:nvPr/>
        </p:nvSpPr>
        <p:spPr>
          <a:xfrm rot="17263658">
            <a:off x="5346325" y="4576481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Circle"/>
          <p:cNvSpPr/>
          <p:nvPr/>
        </p:nvSpPr>
        <p:spPr>
          <a:xfrm rot="17263658">
            <a:off x="6137420" y="3849228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7" name="Circle"/>
          <p:cNvSpPr/>
          <p:nvPr/>
        </p:nvSpPr>
        <p:spPr>
          <a:xfrm rot="17263658">
            <a:off x="6473288" y="3677130"/>
            <a:ext cx="133239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48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1900" y="3890865"/>
            <a:ext cx="538501" cy="632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5198" y="7488266"/>
            <a:ext cx="488537" cy="535726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Where is the line that minimizes E?"/>
          <p:cNvSpPr txBox="1"/>
          <p:nvPr/>
        </p:nvSpPr>
        <p:spPr>
          <a:xfrm>
            <a:off x="840187" y="2495972"/>
            <a:ext cx="7929423" cy="53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Where is the line that minimizes E?</a:t>
            </a:r>
          </a:p>
        </p:txBody>
      </p:sp>
      <p:pic>
        <p:nvPicPr>
          <p:cNvPr id="251" name="image11.pdf" descr="image1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2671" y="2454272"/>
            <a:ext cx="3124201" cy="619126"/>
          </a:xfrm>
          <a:prstGeom prst="rect">
            <a:avLst/>
          </a:prstGeom>
          <a:ln>
            <a:solidFill>
              <a:srgbClr val="FF0000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236231368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Line"/>
          <p:cNvSpPr/>
          <p:nvPr/>
        </p:nvSpPr>
        <p:spPr>
          <a:xfrm flipH="1" flipV="1">
            <a:off x="5403357" y="3258479"/>
            <a:ext cx="1150389" cy="6310535"/>
          </a:xfrm>
          <a:prstGeom prst="line">
            <a:avLst/>
          </a:prstGeom>
          <a:ln w="381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4" name="Problems with parameterizations"/>
          <p:cNvSpPr txBox="1">
            <a:spLocks noGrp="1"/>
          </p:cNvSpPr>
          <p:nvPr>
            <p:ph type="title"/>
          </p:nvPr>
        </p:nvSpPr>
        <p:spPr>
          <a:xfrm>
            <a:off x="193228" y="444500"/>
            <a:ext cx="12618344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Problems with parameterizations</a:t>
            </a:r>
          </a:p>
        </p:txBody>
      </p:sp>
      <p:sp>
        <p:nvSpPr>
          <p:cNvPr id="255" name="Line"/>
          <p:cNvSpPr/>
          <p:nvPr/>
        </p:nvSpPr>
        <p:spPr>
          <a:xfrm flipH="1">
            <a:off x="3278374" y="4423813"/>
            <a:ext cx="1" cy="3197691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6" name="Line"/>
          <p:cNvSpPr/>
          <p:nvPr/>
        </p:nvSpPr>
        <p:spPr>
          <a:xfrm>
            <a:off x="3278374" y="7621503"/>
            <a:ext cx="4263588" cy="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7" name="Circle"/>
          <p:cNvSpPr/>
          <p:nvPr/>
        </p:nvSpPr>
        <p:spPr>
          <a:xfrm rot="17263658">
            <a:off x="6012510" y="7305065"/>
            <a:ext cx="133239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8" name="Circle"/>
          <p:cNvSpPr/>
          <p:nvPr/>
        </p:nvSpPr>
        <p:spPr>
          <a:xfrm rot="17263658">
            <a:off x="6176281" y="6797099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9" name="Circle"/>
          <p:cNvSpPr/>
          <p:nvPr/>
        </p:nvSpPr>
        <p:spPr>
          <a:xfrm rot="17263658">
            <a:off x="5915358" y="6294684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0" name="Circle"/>
          <p:cNvSpPr/>
          <p:nvPr/>
        </p:nvSpPr>
        <p:spPr>
          <a:xfrm rot="17263658">
            <a:off x="6037492" y="5914403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1" name="Circle"/>
          <p:cNvSpPr/>
          <p:nvPr/>
        </p:nvSpPr>
        <p:spPr>
          <a:xfrm rot="17263658">
            <a:off x="5301913" y="5259321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2" name="Circle"/>
          <p:cNvSpPr/>
          <p:nvPr/>
        </p:nvSpPr>
        <p:spPr>
          <a:xfrm rot="17263658">
            <a:off x="5854291" y="4737475"/>
            <a:ext cx="133238" cy="133239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3" name="Circle"/>
          <p:cNvSpPr/>
          <p:nvPr/>
        </p:nvSpPr>
        <p:spPr>
          <a:xfrm rot="17263658">
            <a:off x="5426822" y="4321109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4" name="Circle"/>
          <p:cNvSpPr/>
          <p:nvPr/>
        </p:nvSpPr>
        <p:spPr>
          <a:xfrm rot="17263658">
            <a:off x="5346325" y="4576481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5" name="Circle"/>
          <p:cNvSpPr/>
          <p:nvPr/>
        </p:nvSpPr>
        <p:spPr>
          <a:xfrm rot="17263658">
            <a:off x="6137420" y="3849228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6" name="Circle"/>
          <p:cNvSpPr/>
          <p:nvPr/>
        </p:nvSpPr>
        <p:spPr>
          <a:xfrm rot="17263658">
            <a:off x="6473288" y="3677130"/>
            <a:ext cx="133239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67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1900" y="3890865"/>
            <a:ext cx="538501" cy="632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5198" y="7488266"/>
            <a:ext cx="488537" cy="535726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Line"/>
          <p:cNvSpPr/>
          <p:nvPr/>
        </p:nvSpPr>
        <p:spPr>
          <a:xfrm flipV="1">
            <a:off x="6204039" y="4094629"/>
            <a:ext cx="1" cy="3200073"/>
          </a:xfrm>
          <a:prstGeom prst="line">
            <a:avLst/>
          </a:prstGeom>
          <a:ln>
            <a:solidFill>
              <a:srgbClr val="000000"/>
            </a:solidFill>
            <a:headEnd type="arrow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0" name="Line"/>
          <p:cNvSpPr/>
          <p:nvPr/>
        </p:nvSpPr>
        <p:spPr>
          <a:xfrm flipV="1">
            <a:off x="6539907" y="3890865"/>
            <a:ext cx="1" cy="4943258"/>
          </a:xfrm>
          <a:prstGeom prst="line">
            <a:avLst/>
          </a:prstGeom>
          <a:ln>
            <a:solidFill>
              <a:srgbClr val="000000"/>
            </a:solidFill>
            <a:headEnd type="arrow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1" name="Line"/>
          <p:cNvSpPr/>
          <p:nvPr/>
        </p:nvSpPr>
        <p:spPr>
          <a:xfrm>
            <a:off x="5368531" y="3255304"/>
            <a:ext cx="1" cy="1880726"/>
          </a:xfrm>
          <a:prstGeom prst="line">
            <a:avLst/>
          </a:prstGeom>
          <a:ln>
            <a:solidFill>
              <a:srgbClr val="000000"/>
            </a:solidFill>
            <a:headEnd type="arrow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2" name="Huge E!"/>
          <p:cNvSpPr txBox="1"/>
          <p:nvPr/>
        </p:nvSpPr>
        <p:spPr>
          <a:xfrm>
            <a:off x="9081920" y="6093440"/>
            <a:ext cx="1746854" cy="53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Huge E!</a:t>
            </a:r>
          </a:p>
        </p:txBody>
      </p:sp>
      <p:pic>
        <p:nvPicPr>
          <p:cNvPr id="273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6595750" y="6228845"/>
            <a:ext cx="2608516" cy="399761"/>
          </a:xfrm>
          <a:prstGeom prst="rect">
            <a:avLst/>
          </a:prstGeom>
        </p:spPr>
      </p:pic>
      <p:sp>
        <p:nvSpPr>
          <p:cNvPr id="275" name="Where is the line that minimizes E?"/>
          <p:cNvSpPr txBox="1"/>
          <p:nvPr/>
        </p:nvSpPr>
        <p:spPr>
          <a:xfrm>
            <a:off x="840187" y="2495972"/>
            <a:ext cx="7929423" cy="53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Where is the line that minimizes E?</a:t>
            </a:r>
          </a:p>
        </p:txBody>
      </p:sp>
      <p:pic>
        <p:nvPicPr>
          <p:cNvPr id="276" name="image11.pdf" descr="image1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72671" y="2454272"/>
            <a:ext cx="3124201" cy="619126"/>
          </a:xfrm>
          <a:prstGeom prst="rect">
            <a:avLst/>
          </a:prstGeom>
          <a:ln>
            <a:solidFill>
              <a:srgbClr val="FF0000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283554950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roblems with parameterizations"/>
          <p:cNvSpPr txBox="1">
            <a:spLocks noGrp="1"/>
          </p:cNvSpPr>
          <p:nvPr>
            <p:ph type="title"/>
          </p:nvPr>
        </p:nvSpPr>
        <p:spPr>
          <a:xfrm>
            <a:off x="193228" y="444500"/>
            <a:ext cx="12618344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Problems with parameterizations</a:t>
            </a:r>
          </a:p>
        </p:txBody>
      </p:sp>
      <p:sp>
        <p:nvSpPr>
          <p:cNvPr id="279" name="Line"/>
          <p:cNvSpPr/>
          <p:nvPr/>
        </p:nvSpPr>
        <p:spPr>
          <a:xfrm flipH="1">
            <a:off x="3278374" y="4423813"/>
            <a:ext cx="1" cy="3197691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0" name="Line"/>
          <p:cNvSpPr/>
          <p:nvPr/>
        </p:nvSpPr>
        <p:spPr>
          <a:xfrm>
            <a:off x="3278374" y="7621503"/>
            <a:ext cx="4263588" cy="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1" name="Circle"/>
          <p:cNvSpPr/>
          <p:nvPr/>
        </p:nvSpPr>
        <p:spPr>
          <a:xfrm rot="17263658">
            <a:off x="6012510" y="7305065"/>
            <a:ext cx="133239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2" name="Circle"/>
          <p:cNvSpPr/>
          <p:nvPr/>
        </p:nvSpPr>
        <p:spPr>
          <a:xfrm rot="17263658">
            <a:off x="6176281" y="6797099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3" name="Circle"/>
          <p:cNvSpPr/>
          <p:nvPr/>
        </p:nvSpPr>
        <p:spPr>
          <a:xfrm rot="17263658">
            <a:off x="5915358" y="6294684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4" name="Circle"/>
          <p:cNvSpPr/>
          <p:nvPr/>
        </p:nvSpPr>
        <p:spPr>
          <a:xfrm rot="17263658">
            <a:off x="6037492" y="5914403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5" name="Circle"/>
          <p:cNvSpPr/>
          <p:nvPr/>
        </p:nvSpPr>
        <p:spPr>
          <a:xfrm rot="17263658">
            <a:off x="5301913" y="5259321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6" name="Circle"/>
          <p:cNvSpPr/>
          <p:nvPr/>
        </p:nvSpPr>
        <p:spPr>
          <a:xfrm rot="17263658">
            <a:off x="5854291" y="4737475"/>
            <a:ext cx="133238" cy="133239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7" name="Circle"/>
          <p:cNvSpPr/>
          <p:nvPr/>
        </p:nvSpPr>
        <p:spPr>
          <a:xfrm rot="17263658">
            <a:off x="5426822" y="4321109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8" name="Circle"/>
          <p:cNvSpPr/>
          <p:nvPr/>
        </p:nvSpPr>
        <p:spPr>
          <a:xfrm rot="17263658">
            <a:off x="5346325" y="4576481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9" name="Circle"/>
          <p:cNvSpPr/>
          <p:nvPr/>
        </p:nvSpPr>
        <p:spPr>
          <a:xfrm rot="17263658">
            <a:off x="6137420" y="3849228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0" name="Circle"/>
          <p:cNvSpPr/>
          <p:nvPr/>
        </p:nvSpPr>
        <p:spPr>
          <a:xfrm rot="17263658">
            <a:off x="6473288" y="3677130"/>
            <a:ext cx="133239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9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1900" y="3890865"/>
            <a:ext cx="538501" cy="632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5198" y="7488266"/>
            <a:ext cx="488537" cy="53572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"/>
          <p:cNvSpPr/>
          <p:nvPr/>
        </p:nvSpPr>
        <p:spPr>
          <a:xfrm>
            <a:off x="3544849" y="5622947"/>
            <a:ext cx="5729195" cy="1"/>
          </a:xfrm>
          <a:prstGeom prst="line">
            <a:avLst/>
          </a:prstGeom>
          <a:ln w="38100">
            <a:solidFill>
              <a:srgbClr val="0096FF"/>
            </a:solidFill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4" name="Line that minimizes E!!"/>
          <p:cNvSpPr txBox="1"/>
          <p:nvPr/>
        </p:nvSpPr>
        <p:spPr>
          <a:xfrm>
            <a:off x="7896538" y="6531399"/>
            <a:ext cx="4203015" cy="53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Line that minimizes E!!</a:t>
            </a:r>
          </a:p>
        </p:txBody>
      </p:sp>
      <p:pic>
        <p:nvPicPr>
          <p:cNvPr id="295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3948435">
            <a:off x="8422206" y="5880954"/>
            <a:ext cx="947208" cy="399760"/>
          </a:xfrm>
          <a:prstGeom prst="rect">
            <a:avLst/>
          </a:prstGeom>
        </p:spPr>
      </p:pic>
      <p:sp>
        <p:nvSpPr>
          <p:cNvPr id="297" name="Where is the line that minimizes E?"/>
          <p:cNvSpPr txBox="1"/>
          <p:nvPr/>
        </p:nvSpPr>
        <p:spPr>
          <a:xfrm>
            <a:off x="840187" y="2495972"/>
            <a:ext cx="7929423" cy="53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Where is the line that minimizes E?</a:t>
            </a:r>
          </a:p>
        </p:txBody>
      </p:sp>
      <p:pic>
        <p:nvPicPr>
          <p:cNvPr id="298" name="image11.pdf" descr="image1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72671" y="2454272"/>
            <a:ext cx="3124201" cy="619126"/>
          </a:xfrm>
          <a:prstGeom prst="rect">
            <a:avLst/>
          </a:prstGeom>
          <a:ln>
            <a:solidFill>
              <a:srgbClr val="FF0000"/>
            </a:solidFill>
            <a:miter/>
          </a:ln>
        </p:spPr>
      </p:pic>
    </p:spTree>
    <p:extLst>
      <p:ext uri="{BB962C8B-B14F-4D97-AF65-F5344CB8AC3E}">
        <p14:creationId xmlns:p14="http://schemas.microsoft.com/office/powerpoint/2010/main" val="69174235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roblems with parameterizations"/>
          <p:cNvSpPr txBox="1">
            <a:spLocks noGrp="1"/>
          </p:cNvSpPr>
          <p:nvPr>
            <p:ph type="title"/>
          </p:nvPr>
        </p:nvSpPr>
        <p:spPr>
          <a:xfrm>
            <a:off x="193228" y="444500"/>
            <a:ext cx="12618344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Problems with parameterizations</a:t>
            </a:r>
          </a:p>
        </p:txBody>
      </p:sp>
      <p:sp>
        <p:nvSpPr>
          <p:cNvPr id="301" name="Line"/>
          <p:cNvSpPr/>
          <p:nvPr/>
        </p:nvSpPr>
        <p:spPr>
          <a:xfrm flipH="1">
            <a:off x="3278374" y="4423813"/>
            <a:ext cx="1" cy="3197691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2" name="Line"/>
          <p:cNvSpPr/>
          <p:nvPr/>
        </p:nvSpPr>
        <p:spPr>
          <a:xfrm>
            <a:off x="3278374" y="7621503"/>
            <a:ext cx="4263588" cy="1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3" name="Circle"/>
          <p:cNvSpPr/>
          <p:nvPr/>
        </p:nvSpPr>
        <p:spPr>
          <a:xfrm rot="17263658">
            <a:off x="6012510" y="7305065"/>
            <a:ext cx="133239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4" name="Circle"/>
          <p:cNvSpPr/>
          <p:nvPr/>
        </p:nvSpPr>
        <p:spPr>
          <a:xfrm rot="17263658">
            <a:off x="6176281" y="6797099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5" name="Circle"/>
          <p:cNvSpPr/>
          <p:nvPr/>
        </p:nvSpPr>
        <p:spPr>
          <a:xfrm rot="17263658">
            <a:off x="5915358" y="6294684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6" name="Circle"/>
          <p:cNvSpPr/>
          <p:nvPr/>
        </p:nvSpPr>
        <p:spPr>
          <a:xfrm rot="17263658">
            <a:off x="6037492" y="5914403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7" name="Circle"/>
          <p:cNvSpPr/>
          <p:nvPr/>
        </p:nvSpPr>
        <p:spPr>
          <a:xfrm rot="17263658">
            <a:off x="5301913" y="5259321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8" name="Circle"/>
          <p:cNvSpPr/>
          <p:nvPr/>
        </p:nvSpPr>
        <p:spPr>
          <a:xfrm rot="17263658">
            <a:off x="5854291" y="4737475"/>
            <a:ext cx="133238" cy="133239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" name="Circle"/>
          <p:cNvSpPr/>
          <p:nvPr/>
        </p:nvSpPr>
        <p:spPr>
          <a:xfrm rot="17263658">
            <a:off x="5426822" y="4321109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0" name="Circle"/>
          <p:cNvSpPr/>
          <p:nvPr/>
        </p:nvSpPr>
        <p:spPr>
          <a:xfrm rot="17263658">
            <a:off x="5346325" y="4576481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1" name="Circle"/>
          <p:cNvSpPr/>
          <p:nvPr/>
        </p:nvSpPr>
        <p:spPr>
          <a:xfrm rot="17263658">
            <a:off x="6137420" y="3849228"/>
            <a:ext cx="133238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2" name="Circle"/>
          <p:cNvSpPr/>
          <p:nvPr/>
        </p:nvSpPr>
        <p:spPr>
          <a:xfrm rot="17263658">
            <a:off x="6473288" y="3677130"/>
            <a:ext cx="133239" cy="133238"/>
          </a:xfrm>
          <a:prstGeom prst="ellipse">
            <a:avLst/>
          </a:prstGeom>
          <a:solidFill>
            <a:srgbClr val="BBE0E3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31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1900" y="3890865"/>
            <a:ext cx="538501" cy="632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5198" y="7488266"/>
            <a:ext cx="488537" cy="535726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Line"/>
          <p:cNvSpPr/>
          <p:nvPr/>
        </p:nvSpPr>
        <p:spPr>
          <a:xfrm>
            <a:off x="3544849" y="5622947"/>
            <a:ext cx="5729195" cy="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6" name="Line that minimizes E!!"/>
          <p:cNvSpPr txBox="1"/>
          <p:nvPr/>
        </p:nvSpPr>
        <p:spPr>
          <a:xfrm>
            <a:off x="7896538" y="6531399"/>
            <a:ext cx="4203015" cy="53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Line that minimizes E!!</a:t>
            </a:r>
          </a:p>
        </p:txBody>
      </p:sp>
      <p:pic>
        <p:nvPicPr>
          <p:cNvPr id="317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3948435">
            <a:off x="8422206" y="5880954"/>
            <a:ext cx="947208" cy="399760"/>
          </a:xfrm>
          <a:prstGeom prst="rect">
            <a:avLst/>
          </a:prstGeom>
        </p:spPr>
      </p:pic>
      <p:sp>
        <p:nvSpPr>
          <p:cNvPr id="319" name="Where is the line that minimizes E?"/>
          <p:cNvSpPr txBox="1"/>
          <p:nvPr/>
        </p:nvSpPr>
        <p:spPr>
          <a:xfrm>
            <a:off x="2499589" y="2603447"/>
            <a:ext cx="7929423" cy="535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Where is the line that minimizes E?</a:t>
            </a:r>
          </a:p>
        </p:txBody>
      </p:sp>
      <p:sp>
        <p:nvSpPr>
          <p:cNvPr id="320" name="(Error E must be formulated carefully!)"/>
          <p:cNvSpPr txBox="1"/>
          <p:nvPr/>
        </p:nvSpPr>
        <p:spPr>
          <a:xfrm>
            <a:off x="7993222" y="6981428"/>
            <a:ext cx="400964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1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(Error E must be formulated carefully!)</a:t>
            </a:r>
          </a:p>
        </p:txBody>
      </p:sp>
      <p:sp>
        <p:nvSpPr>
          <p:cNvPr id="25" name="What are some problems with the approach?">
            <a:extLst>
              <a:ext uri="{FF2B5EF4-FFF2-40B4-BE49-F238E27FC236}">
                <a16:creationId xmlns:a16="http://schemas.microsoft.com/office/drawing/2014/main" xmlns="" id="{309E53DA-7CC1-4525-A9AD-B5377634DBE3}"/>
              </a:ext>
            </a:extLst>
          </p:cNvPr>
          <p:cNvSpPr txBox="1"/>
          <p:nvPr/>
        </p:nvSpPr>
        <p:spPr>
          <a:xfrm>
            <a:off x="4590061" y="8986620"/>
            <a:ext cx="381835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How can we deal with this?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915117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5BB5289-0C81-4966-BC79-1994329B5B8A}"/>
              </a:ext>
            </a:extLst>
          </p:cNvPr>
          <p:cNvGrpSpPr/>
          <p:nvPr/>
        </p:nvGrpSpPr>
        <p:grpSpPr>
          <a:xfrm>
            <a:off x="267466" y="3033486"/>
            <a:ext cx="12469869" cy="4221117"/>
            <a:chOff x="751165" y="3231968"/>
            <a:chExt cx="11883521" cy="4022635"/>
          </a:xfrm>
        </p:grpSpPr>
        <p:pic>
          <p:nvPicPr>
            <p:cNvPr id="325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883451" y="3231968"/>
              <a:ext cx="5751235" cy="402263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26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1165" y="3231968"/>
              <a:ext cx="5751235" cy="402263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27" name="Line fitting is easily setup as a maximum likelihood problem…"/>
          <p:cNvSpPr txBox="1"/>
          <p:nvPr/>
        </p:nvSpPr>
        <p:spPr>
          <a:xfrm>
            <a:off x="1581417" y="1713230"/>
            <a:ext cx="984196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400"/>
              <a:t>Line fitting is easily setup as a maximum likelihood problem</a:t>
            </a:r>
          </a:p>
          <a:p>
            <a:pPr defTabSz="914400"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400"/>
              <a:t>… but choice of model is important</a:t>
            </a:r>
          </a:p>
        </p:txBody>
      </p:sp>
      <p:pic>
        <p:nvPicPr>
          <p:cNvPr id="6" name="image11.pdf" descr="image11.pdf">
            <a:extLst>
              <a:ext uri="{FF2B5EF4-FFF2-40B4-BE49-F238E27FC236}">
                <a16:creationId xmlns:a16="http://schemas.microsoft.com/office/drawing/2014/main" xmlns="" id="{E1B8E848-CF78-4938-A753-43F7AC0DB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2869" y="7717790"/>
            <a:ext cx="3124201" cy="619126"/>
          </a:xfrm>
          <a:prstGeom prst="rect">
            <a:avLst/>
          </a:prstGeom>
          <a:ln>
            <a:solidFill>
              <a:srgbClr val="FF0000"/>
            </a:solidFill>
            <a:miter/>
          </a:ln>
        </p:spPr>
      </p:pic>
      <p:sp>
        <p:nvSpPr>
          <p:cNvPr id="7" name="What are some problems with the approach?">
            <a:extLst>
              <a:ext uri="{FF2B5EF4-FFF2-40B4-BE49-F238E27FC236}">
                <a16:creationId xmlns:a16="http://schemas.microsoft.com/office/drawing/2014/main" xmlns="" id="{6D9B9641-16A4-49BB-8CFA-DF439ADF189F}"/>
              </a:ext>
            </a:extLst>
          </p:cNvPr>
          <p:cNvSpPr txBox="1"/>
          <p:nvPr/>
        </p:nvSpPr>
        <p:spPr>
          <a:xfrm>
            <a:off x="6980309" y="7791391"/>
            <a:ext cx="547906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optimization are we solving here?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85011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roblems with noi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Problems with noise</a:t>
            </a:r>
          </a:p>
        </p:txBody>
      </p:sp>
      <p:pic>
        <p:nvPicPr>
          <p:cNvPr id="3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" y="3079750"/>
            <a:ext cx="6045200" cy="4813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9700" y="3079750"/>
            <a:ext cx="6045200" cy="48133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quared error heavily penalizes outliers"/>
          <p:cNvSpPr txBox="1"/>
          <p:nvPr/>
        </p:nvSpPr>
        <p:spPr>
          <a:xfrm>
            <a:off x="6767575" y="8007349"/>
            <a:ext cx="548944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Squared error heavily penalizes outliers</a:t>
            </a:r>
          </a:p>
        </p:txBody>
      </p:sp>
      <p:sp>
        <p:nvSpPr>
          <p:cNvPr id="333" name="Least-squares error fit"/>
          <p:cNvSpPr txBox="1"/>
          <p:nvPr/>
        </p:nvSpPr>
        <p:spPr>
          <a:xfrm>
            <a:off x="1611630" y="8007349"/>
            <a:ext cx="31013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Least-squares error fit</a:t>
            </a:r>
          </a:p>
        </p:txBody>
      </p:sp>
    </p:spTree>
    <p:extLst>
      <p:ext uri="{BB962C8B-B14F-4D97-AF65-F5344CB8AC3E}">
        <p14:creationId xmlns:p14="http://schemas.microsoft.com/office/powerpoint/2010/main" val="31672199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Model fitting is difficult because…"/>
          <p:cNvSpPr txBox="1"/>
          <p:nvPr/>
        </p:nvSpPr>
        <p:spPr>
          <a:xfrm>
            <a:off x="2616200" y="812800"/>
            <a:ext cx="7772400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92500"/>
          </a:bodyPr>
          <a:lstStyle>
            <a:lvl1pPr defTabSz="868680">
              <a:defRPr sz="3989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>
                <a:solidFill>
                  <a:srgbClr val="993300"/>
                </a:solidFill>
                <a:uFill>
                  <a:solidFill>
                    <a:srgbClr val="993300"/>
                  </a:solidFill>
                </a:uFill>
              </a:defRPr>
            </a:pPr>
            <a:r>
              <a: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Model fitting is difficult because…</a:t>
            </a:r>
          </a:p>
        </p:txBody>
      </p:sp>
      <p:sp>
        <p:nvSpPr>
          <p:cNvPr id="384" name="Extraneous data: clutter or multiple models…"/>
          <p:cNvSpPr txBox="1"/>
          <p:nvPr/>
        </p:nvSpPr>
        <p:spPr>
          <a:xfrm>
            <a:off x="865683" y="2363539"/>
            <a:ext cx="11508235" cy="5546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342900" indent="-342900" algn="l" defTabSz="914400">
              <a:spcBef>
                <a:spcPts val="1100"/>
              </a:spcBef>
              <a:buSzPct val="100000"/>
              <a:buChar char="•"/>
              <a:defRPr sz="3000">
                <a:uFill>
                  <a:solidFill>
                    <a:srgbClr val="000000"/>
                  </a:solidFill>
                </a:u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Extraneous data:</a:t>
            </a:r>
            <a:r>
              <a:t> clutter or multiple models</a:t>
            </a:r>
          </a:p>
          <a:p>
            <a:pPr marL="742950" lvl="1" indent="-285750" algn="l" defTabSz="914400">
              <a:spcBef>
                <a:spcPts val="400"/>
              </a:spcBef>
              <a:buSzPct val="100000"/>
              <a:buChar char="–"/>
              <a:defRPr sz="3000">
                <a:uFill>
                  <a:solidFill>
                    <a:srgbClr val="000000"/>
                  </a:solidFill>
                </a:uFill>
              </a:defRPr>
            </a:pPr>
            <a:r>
              <a:t>We do not know what is part of the model?</a:t>
            </a:r>
          </a:p>
          <a:p>
            <a:pPr marL="742950" lvl="1" indent="-285750" algn="l" defTabSz="914400">
              <a:spcBef>
                <a:spcPts val="400"/>
              </a:spcBef>
              <a:buSzPct val="100000"/>
              <a:buChar char="–"/>
              <a:defRPr sz="3000">
                <a:uFill>
                  <a:solidFill>
                    <a:srgbClr val="000000"/>
                  </a:solidFill>
                </a:uFill>
              </a:defRPr>
            </a:pPr>
            <a:r>
              <a:t>Can we pull out models with a few parts from much larger amounts of background clutter?</a:t>
            </a:r>
          </a:p>
          <a:p>
            <a:pPr marL="342900" indent="-342900" algn="l" defTabSz="914400">
              <a:spcBef>
                <a:spcPts val="1100"/>
              </a:spcBef>
              <a:buSzPct val="100000"/>
              <a:buChar char="•"/>
              <a:defRPr sz="3000">
                <a:uFill>
                  <a:solidFill>
                    <a:srgbClr val="000000"/>
                  </a:solidFill>
                </a:u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Missing data:</a:t>
            </a:r>
            <a:r>
              <a:t> only some parts of model are present</a:t>
            </a:r>
          </a:p>
          <a:p>
            <a:pPr marL="342900" indent="-342900" algn="l" defTabSz="914400">
              <a:spcBef>
                <a:spcPts val="1100"/>
              </a:spcBef>
              <a:buSzPct val="100000"/>
              <a:buChar char="•"/>
              <a:defRPr sz="3000" b="1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t>Noise</a:t>
            </a:r>
          </a:p>
          <a:p>
            <a:pPr marL="342900" indent="-342900" algn="l" defTabSz="914400">
              <a:spcBef>
                <a:spcPts val="1100"/>
              </a:spcBef>
              <a:buSzPct val="100000"/>
              <a:buChar char="•"/>
              <a:defRPr sz="30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marL="342900" indent="-342900" algn="l" defTabSz="914400">
              <a:spcBef>
                <a:spcPts val="1100"/>
              </a:spcBef>
              <a:buSzPct val="100000"/>
              <a:buChar char="•"/>
              <a:defRPr sz="3000">
                <a:uFill>
                  <a:solidFill>
                    <a:srgbClr val="000000"/>
                  </a:solidFill>
                </a:uFill>
              </a:defRPr>
            </a:pPr>
            <a:r>
              <a:t>Cost:</a:t>
            </a:r>
          </a:p>
          <a:p>
            <a:pPr marL="742950" lvl="1" indent="-285750" algn="l" defTabSz="914400">
              <a:spcBef>
                <a:spcPts val="400"/>
              </a:spcBef>
              <a:buSzPct val="100000"/>
              <a:buChar char="–"/>
              <a:defRPr sz="3000">
                <a:uFill>
                  <a:solidFill>
                    <a:srgbClr val="000000"/>
                  </a:solidFill>
                </a:uFill>
              </a:defRPr>
            </a:pPr>
            <a:r>
              <a:t>It is not feasible to check all combinations of features by fitting a model to each possible subset</a:t>
            </a:r>
          </a:p>
        </p:txBody>
      </p:sp>
      <p:sp>
        <p:nvSpPr>
          <p:cNvPr id="385" name="So what can we do?"/>
          <p:cNvSpPr txBox="1"/>
          <p:nvPr/>
        </p:nvSpPr>
        <p:spPr>
          <a:xfrm>
            <a:off x="4387037" y="8527107"/>
            <a:ext cx="377352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So what can we do?</a:t>
            </a:r>
          </a:p>
        </p:txBody>
      </p:sp>
    </p:spTree>
    <p:extLst>
      <p:ext uri="{BB962C8B-B14F-4D97-AF65-F5344CB8AC3E}">
        <p14:creationId xmlns:p14="http://schemas.microsoft.com/office/powerpoint/2010/main" val="17373478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219200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Slide credits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40200" y="2893008"/>
            <a:ext cx="11924401" cy="3967584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60" dirty="0"/>
              <a:t>Most of these slides were adapted from:</a:t>
            </a:r>
          </a:p>
          <a:p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/>
              <a:t>Kris </a:t>
            </a:r>
            <a:r>
              <a:rPr lang="en-US" sz="2560" dirty="0" err="1"/>
              <a:t>Kitani</a:t>
            </a:r>
            <a:r>
              <a:rPr lang="en-US" sz="2560" dirty="0"/>
              <a:t> (15-463, Fall 2016).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r>
              <a:rPr lang="en-US" sz="2560" dirty="0"/>
              <a:t>Some slides were inspired or taken from:</a:t>
            </a:r>
          </a:p>
          <a:p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 err="1"/>
              <a:t>Fredo</a:t>
            </a:r>
            <a:r>
              <a:rPr lang="en-US" sz="2560" dirty="0"/>
              <a:t> Durand (MIT).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/>
              <a:t>James Hays (Georgia Tech).</a:t>
            </a:r>
          </a:p>
        </p:txBody>
      </p:sp>
    </p:spTree>
    <p:extLst>
      <p:ext uri="{BB962C8B-B14F-4D97-AF65-F5344CB8AC3E}">
        <p14:creationId xmlns:p14="http://schemas.microsoft.com/office/powerpoint/2010/main" val="42169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Line parameterizations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726495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ope intercept 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Slope intercept form</a:t>
            </a:r>
          </a:p>
        </p:txBody>
      </p:sp>
      <p:pic>
        <p:nvPicPr>
          <p:cNvPr id="125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3263900"/>
            <a:ext cx="3328168" cy="61702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ope"/>
          <p:cNvSpPr txBox="1"/>
          <p:nvPr/>
        </p:nvSpPr>
        <p:spPr>
          <a:xfrm>
            <a:off x="2110231" y="4679949"/>
            <a:ext cx="8595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slope</a:t>
            </a:r>
          </a:p>
        </p:txBody>
      </p:sp>
      <p:sp>
        <p:nvSpPr>
          <p:cNvPr id="128" name="y-intercept"/>
          <p:cNvSpPr txBox="1"/>
          <p:nvPr/>
        </p:nvSpPr>
        <p:spPr>
          <a:xfrm>
            <a:off x="3560673" y="4679949"/>
            <a:ext cx="15654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y-intercept</a:t>
            </a:r>
          </a:p>
        </p:txBody>
      </p:sp>
      <p:pic>
        <p:nvPicPr>
          <p:cNvPr id="129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2129106" y="4124061"/>
            <a:ext cx="821788" cy="399760"/>
          </a:xfrm>
          <a:prstGeom prst="rect">
            <a:avLst/>
          </a:prstGeom>
        </p:spPr>
      </p:pic>
      <p:pic>
        <p:nvPicPr>
          <p:cNvPr id="131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5105438">
            <a:off x="3883542" y="4098263"/>
            <a:ext cx="935291" cy="399760"/>
          </a:xfrm>
          <a:prstGeom prst="rect">
            <a:avLst/>
          </a:prstGeom>
        </p:spPr>
      </p:pic>
      <p:sp>
        <p:nvSpPr>
          <p:cNvPr id="10" name="So what can we do?">
            <a:extLst>
              <a:ext uri="{FF2B5EF4-FFF2-40B4-BE49-F238E27FC236}">
                <a16:creationId xmlns:a16="http://schemas.microsoft.com/office/drawing/2014/main" xmlns="" id="{946B81C1-1CB5-4A49-BCFB-478F07D08C7F}"/>
              </a:ext>
            </a:extLst>
          </p:cNvPr>
          <p:cNvSpPr txBox="1"/>
          <p:nvPr/>
        </p:nvSpPr>
        <p:spPr>
          <a:xfrm>
            <a:off x="4480844" y="8521690"/>
            <a:ext cx="3585918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are m and b?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381295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0700" y="2540000"/>
            <a:ext cx="6641786" cy="6574503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lope intercept 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Slope intercept form</a:t>
            </a:r>
          </a:p>
        </p:txBody>
      </p:sp>
      <p:pic>
        <p:nvPicPr>
          <p:cNvPr id="125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3263900"/>
            <a:ext cx="3328168" cy="6170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latex-image-2.pdf" descr="latex-image-2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028048">
            <a:off x="9106665" y="3949462"/>
            <a:ext cx="1340540" cy="22459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ope"/>
          <p:cNvSpPr txBox="1"/>
          <p:nvPr/>
        </p:nvSpPr>
        <p:spPr>
          <a:xfrm>
            <a:off x="2110231" y="4679949"/>
            <a:ext cx="8595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slope</a:t>
            </a:r>
          </a:p>
        </p:txBody>
      </p:sp>
      <p:sp>
        <p:nvSpPr>
          <p:cNvPr id="128" name="y-intercept"/>
          <p:cNvSpPr txBox="1"/>
          <p:nvPr/>
        </p:nvSpPr>
        <p:spPr>
          <a:xfrm>
            <a:off x="3560673" y="4679949"/>
            <a:ext cx="15654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y-intercept</a:t>
            </a:r>
          </a:p>
        </p:txBody>
      </p:sp>
      <p:pic>
        <p:nvPicPr>
          <p:cNvPr id="129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2129106" y="4124061"/>
            <a:ext cx="821788" cy="399760"/>
          </a:xfrm>
          <a:prstGeom prst="rect">
            <a:avLst/>
          </a:prstGeom>
        </p:spPr>
      </p:pic>
      <p:pic>
        <p:nvPicPr>
          <p:cNvPr id="131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5105438">
            <a:off x="3883542" y="4098263"/>
            <a:ext cx="935291" cy="3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7703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ouble intercept 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Double intercept form</a:t>
            </a:r>
          </a:p>
        </p:txBody>
      </p:sp>
      <p:pic>
        <p:nvPicPr>
          <p:cNvPr id="137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2959100"/>
            <a:ext cx="2714392" cy="111968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x-intercept"/>
          <p:cNvSpPr txBox="1"/>
          <p:nvPr/>
        </p:nvSpPr>
        <p:spPr>
          <a:xfrm>
            <a:off x="512673" y="4465909"/>
            <a:ext cx="15654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x-intercept</a:t>
            </a:r>
          </a:p>
        </p:txBody>
      </p:sp>
      <p:sp>
        <p:nvSpPr>
          <p:cNvPr id="139" name="y-intercept"/>
          <p:cNvSpPr txBox="1"/>
          <p:nvPr/>
        </p:nvSpPr>
        <p:spPr>
          <a:xfrm>
            <a:off x="3700373" y="4465909"/>
            <a:ext cx="15654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y-intercept</a:t>
            </a:r>
          </a:p>
        </p:txBody>
      </p:sp>
      <p:pic>
        <p:nvPicPr>
          <p:cNvPr id="140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7887081">
            <a:off x="1790166" y="4244579"/>
            <a:ext cx="433364" cy="219868"/>
          </a:xfrm>
          <a:prstGeom prst="rect">
            <a:avLst/>
          </a:prstGeom>
        </p:spPr>
      </p:pic>
      <p:pic>
        <p:nvPicPr>
          <p:cNvPr id="142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3873842">
            <a:off x="3499088" y="4228733"/>
            <a:ext cx="404637" cy="219869"/>
          </a:xfrm>
          <a:prstGeom prst="rect">
            <a:avLst/>
          </a:prstGeom>
        </p:spPr>
      </p:pic>
      <p:sp>
        <p:nvSpPr>
          <p:cNvPr id="21" name="So what can we do?">
            <a:extLst>
              <a:ext uri="{FF2B5EF4-FFF2-40B4-BE49-F238E27FC236}">
                <a16:creationId xmlns:a16="http://schemas.microsoft.com/office/drawing/2014/main" xmlns="" id="{BED3F054-5768-446F-8030-F7497BFA5EED}"/>
              </a:ext>
            </a:extLst>
          </p:cNvPr>
          <p:cNvSpPr txBox="1"/>
          <p:nvPr/>
        </p:nvSpPr>
        <p:spPr>
          <a:xfrm>
            <a:off x="4560192" y="8521690"/>
            <a:ext cx="3427221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are x and y?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76689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ounded Rectangle"/>
          <p:cNvSpPr/>
          <p:nvPr/>
        </p:nvSpPr>
        <p:spPr>
          <a:xfrm>
            <a:off x="337813" y="5163848"/>
            <a:ext cx="6483766" cy="3725615"/>
          </a:xfrm>
          <a:prstGeom prst="roundRect">
            <a:avLst>
              <a:gd name="adj" fmla="val 2029"/>
            </a:avLst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9685" y="2729389"/>
            <a:ext cx="6109310" cy="6047422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Double intercept 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Double intercept form</a:t>
            </a:r>
          </a:p>
        </p:txBody>
      </p:sp>
      <p:pic>
        <p:nvPicPr>
          <p:cNvPr id="137" name="latex-image-3.pdf" descr="latex-image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2959100"/>
            <a:ext cx="2714392" cy="1119687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x-intercept"/>
          <p:cNvSpPr txBox="1"/>
          <p:nvPr/>
        </p:nvSpPr>
        <p:spPr>
          <a:xfrm>
            <a:off x="512673" y="4465909"/>
            <a:ext cx="15654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x-intercept</a:t>
            </a:r>
          </a:p>
        </p:txBody>
      </p:sp>
      <p:sp>
        <p:nvSpPr>
          <p:cNvPr id="139" name="y-intercept"/>
          <p:cNvSpPr txBox="1"/>
          <p:nvPr/>
        </p:nvSpPr>
        <p:spPr>
          <a:xfrm>
            <a:off x="3700373" y="4465909"/>
            <a:ext cx="156545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y-intercept</a:t>
            </a:r>
          </a:p>
        </p:txBody>
      </p:sp>
      <p:pic>
        <p:nvPicPr>
          <p:cNvPr id="140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7887081">
            <a:off x="1790166" y="4244579"/>
            <a:ext cx="433364" cy="219868"/>
          </a:xfrm>
          <a:prstGeom prst="rect">
            <a:avLst/>
          </a:prstGeom>
        </p:spPr>
      </p:pic>
      <p:pic>
        <p:nvPicPr>
          <p:cNvPr id="142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3873842">
            <a:off x="3499088" y="4228733"/>
            <a:ext cx="404637" cy="219869"/>
          </a:xfrm>
          <a:prstGeom prst="rect">
            <a:avLst/>
          </a:prstGeom>
        </p:spPr>
      </p:pic>
      <p:pic>
        <p:nvPicPr>
          <p:cNvPr id="144" name="latex-image-4.pdf" descr="latex-image-4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211742">
            <a:off x="10145480" y="4086697"/>
            <a:ext cx="1160852" cy="48610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riangle"/>
          <p:cNvSpPr/>
          <p:nvPr/>
        </p:nvSpPr>
        <p:spPr>
          <a:xfrm>
            <a:off x="925085" y="6921500"/>
            <a:ext cx="1427661" cy="1427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" name="Circle"/>
          <p:cNvSpPr/>
          <p:nvPr/>
        </p:nvSpPr>
        <p:spPr>
          <a:xfrm>
            <a:off x="1571695" y="7550150"/>
            <a:ext cx="152401" cy="152400"/>
          </a:xfrm>
          <a:prstGeom prst="ellipse">
            <a:avLst/>
          </a:prstGeom>
          <a:blipFill>
            <a:blip r:embed="rId7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47" name="latex-image-7.pdf" descr="latex-image-7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28800" y="7416927"/>
            <a:ext cx="554492" cy="266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latex-image-5.pdf" descr="latex-image-5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86000" y="8420100"/>
            <a:ext cx="127000" cy="12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latex-image-6.pdf" descr="latex-image-6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85800" y="6746218"/>
            <a:ext cx="127000" cy="235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latex-image-8.pdf" descr="latex-image-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485893" y="5815436"/>
            <a:ext cx="3959206" cy="255678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Line"/>
          <p:cNvSpPr/>
          <p:nvPr/>
        </p:nvSpPr>
        <p:spPr>
          <a:xfrm>
            <a:off x="915238" y="8356600"/>
            <a:ext cx="172549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2" name="Line"/>
          <p:cNvSpPr/>
          <p:nvPr/>
        </p:nvSpPr>
        <p:spPr>
          <a:xfrm flipV="1">
            <a:off x="927938" y="6642916"/>
            <a:ext cx="1" cy="17128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3" name="(Similar slope)"/>
          <p:cNvSpPr txBox="1"/>
          <p:nvPr/>
        </p:nvSpPr>
        <p:spPr>
          <a:xfrm>
            <a:off x="2447995" y="5996713"/>
            <a:ext cx="157459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(Similar slope)</a:t>
            </a:r>
          </a:p>
        </p:txBody>
      </p:sp>
      <p:sp>
        <p:nvSpPr>
          <p:cNvPr id="154" name="Derivation:"/>
          <p:cNvSpPr txBox="1"/>
          <p:nvPr/>
        </p:nvSpPr>
        <p:spPr>
          <a:xfrm>
            <a:off x="509930" y="5322933"/>
            <a:ext cx="1570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Derivation:</a:t>
            </a:r>
          </a:p>
        </p:txBody>
      </p:sp>
    </p:spTree>
    <p:extLst>
      <p:ext uri="{BB962C8B-B14F-4D97-AF65-F5344CB8AC3E}">
        <p14:creationId xmlns:p14="http://schemas.microsoft.com/office/powerpoint/2010/main" val="104404444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ormal 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Normal Form</a:t>
            </a:r>
          </a:p>
        </p:txBody>
      </p:sp>
      <p:pic>
        <p:nvPicPr>
          <p:cNvPr id="161" name="latex-image-11.pdf" descr="latex-image-1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3327400"/>
            <a:ext cx="4640659" cy="52594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o what can we do?">
            <a:extLst>
              <a:ext uri="{FF2B5EF4-FFF2-40B4-BE49-F238E27FC236}">
                <a16:creationId xmlns:a16="http://schemas.microsoft.com/office/drawing/2014/main" xmlns="" id="{BFF277DB-257F-4871-91EE-79C442065A12}"/>
              </a:ext>
            </a:extLst>
          </p:cNvPr>
          <p:cNvSpPr txBox="1"/>
          <p:nvPr/>
        </p:nvSpPr>
        <p:spPr>
          <a:xfrm>
            <a:off x="4014371" y="8521690"/>
            <a:ext cx="451886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are rho and theta?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260769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ormal 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Normal Form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9685" y="2729389"/>
            <a:ext cx="6109310" cy="604742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Line"/>
          <p:cNvSpPr/>
          <p:nvPr/>
        </p:nvSpPr>
        <p:spPr>
          <a:xfrm flipV="1">
            <a:off x="9894138" y="4680420"/>
            <a:ext cx="804095" cy="10726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59" name="latex-image-9.pdf" descr="latex-image-9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85400" y="5441306"/>
            <a:ext cx="147138" cy="248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latex-image-10.pdf" descr="latex-image-1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668" y="4907906"/>
            <a:ext cx="178772" cy="248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latex-image-11.pdf" descr="latex-image-1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0000" y="3327400"/>
            <a:ext cx="4640659" cy="52594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Rounded Rectangle"/>
          <p:cNvSpPr/>
          <p:nvPr/>
        </p:nvSpPr>
        <p:spPr>
          <a:xfrm>
            <a:off x="337813" y="4333635"/>
            <a:ext cx="6483766" cy="4555828"/>
          </a:xfrm>
          <a:prstGeom prst="roundRect">
            <a:avLst>
              <a:gd name="adj" fmla="val 1659"/>
            </a:avLst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Triangle"/>
          <p:cNvSpPr/>
          <p:nvPr/>
        </p:nvSpPr>
        <p:spPr>
          <a:xfrm>
            <a:off x="925085" y="6540500"/>
            <a:ext cx="1427661" cy="1427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4" name="latex-image-5.pdf" descr="latex-image-5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86000" y="8039100"/>
            <a:ext cx="127000" cy="12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latex-image-6.pdf" descr="latex-image-6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5800" y="6365218"/>
            <a:ext cx="127000" cy="23585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Line"/>
          <p:cNvSpPr/>
          <p:nvPr/>
        </p:nvSpPr>
        <p:spPr>
          <a:xfrm>
            <a:off x="915238" y="7975600"/>
            <a:ext cx="172549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7" name="Line"/>
          <p:cNvSpPr/>
          <p:nvPr/>
        </p:nvSpPr>
        <p:spPr>
          <a:xfrm flipV="1">
            <a:off x="927938" y="6261916"/>
            <a:ext cx="1" cy="17128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8" name="Line"/>
          <p:cNvSpPr/>
          <p:nvPr/>
        </p:nvSpPr>
        <p:spPr>
          <a:xfrm flipV="1">
            <a:off x="945401" y="7274087"/>
            <a:ext cx="688813" cy="68881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69" name="latex-image-9.pdf" descr="latex-image-9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3963" y="7717729"/>
            <a:ext cx="122709" cy="207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latex-image-10.pdf" descr="latex-image-10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6663" y="7247872"/>
            <a:ext cx="178772" cy="248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latex-image-12.pdf" descr="latex-image-12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82991" y="5188922"/>
            <a:ext cx="3610888" cy="2845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latex-image-9.pdf" descr="latex-image-9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9963" y="6739829"/>
            <a:ext cx="122709" cy="207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onnection Line"/>
          <p:cNvSpPr/>
          <p:nvPr/>
        </p:nvSpPr>
        <p:spPr>
          <a:xfrm>
            <a:off x="1303316" y="7619066"/>
            <a:ext cx="161561" cy="365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356" h="21600" extrusionOk="0">
                <a:moveTo>
                  <a:pt x="0" y="0"/>
                </a:moveTo>
                <a:cubicBezTo>
                  <a:pt x="17170" y="4716"/>
                  <a:pt x="21600" y="11916"/>
                  <a:pt x="13291" y="21600"/>
                </a:cubicBezTo>
              </a:path>
            </a:pathLst>
          </a:custGeom>
          <a:ln w="127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8" name="Connection Line"/>
          <p:cNvSpPr/>
          <p:nvPr/>
        </p:nvSpPr>
        <p:spPr>
          <a:xfrm>
            <a:off x="935045" y="6839860"/>
            <a:ext cx="268239" cy="175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029" extrusionOk="0">
                <a:moveTo>
                  <a:pt x="21600" y="0"/>
                </a:moveTo>
                <a:cubicBezTo>
                  <a:pt x="19502" y="16382"/>
                  <a:pt x="12302" y="21600"/>
                  <a:pt x="0" y="15654"/>
                </a:cubicBezTo>
              </a:path>
            </a:pathLst>
          </a:custGeom>
          <a:ln w="127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5" name="Derivation:"/>
          <p:cNvSpPr txBox="1"/>
          <p:nvPr/>
        </p:nvSpPr>
        <p:spPr>
          <a:xfrm>
            <a:off x="540579" y="4486218"/>
            <a:ext cx="157094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Derivation:</a:t>
            </a:r>
          </a:p>
        </p:txBody>
      </p:sp>
      <p:sp>
        <p:nvSpPr>
          <p:cNvPr id="176" name="plug into:"/>
          <p:cNvSpPr txBox="1"/>
          <p:nvPr/>
        </p:nvSpPr>
        <p:spPr>
          <a:xfrm>
            <a:off x="3154696" y="6927849"/>
            <a:ext cx="106710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plug into:</a:t>
            </a:r>
          </a:p>
        </p:txBody>
      </p:sp>
    </p:spTree>
    <p:extLst>
      <p:ext uri="{BB962C8B-B14F-4D97-AF65-F5344CB8AC3E}">
        <p14:creationId xmlns:p14="http://schemas.microsoft.com/office/powerpoint/2010/main" val="167103693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Hough transform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14666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ough Transfor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Hough </a:t>
            </a:r>
            <a:r>
              <a:rPr lang="en-US" dirty="0"/>
              <a:t>t</a:t>
            </a:r>
            <a:r>
              <a:rPr dirty="0"/>
              <a:t>ransform</a:t>
            </a:r>
          </a:p>
        </p:txBody>
      </p:sp>
      <p:sp>
        <p:nvSpPr>
          <p:cNvPr id="133" name="Generic framework for detecting a shape/objec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Generic framework for detecting a </a:t>
            </a:r>
            <a:r>
              <a:rPr lang="en-US" dirty="0"/>
              <a:t>parametric model</a:t>
            </a:r>
            <a:endParaRPr dirty="0"/>
          </a:p>
          <a:p>
            <a:r>
              <a:rPr dirty="0"/>
              <a:t>Edges don’t have to be connected</a:t>
            </a:r>
          </a:p>
          <a:p>
            <a:r>
              <a:rPr dirty="0"/>
              <a:t>Lines can be occluded</a:t>
            </a:r>
          </a:p>
          <a:p>
            <a:r>
              <a:rPr dirty="0"/>
              <a:t>Key idea: edges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vote</a:t>
            </a:r>
            <a:r>
              <a:rPr dirty="0"/>
              <a:t> for the possible models</a:t>
            </a:r>
          </a:p>
        </p:txBody>
      </p:sp>
    </p:spTree>
    <p:extLst>
      <p:ext uri="{BB962C8B-B14F-4D97-AF65-F5344CB8AC3E}">
        <p14:creationId xmlns:p14="http://schemas.microsoft.com/office/powerpoint/2010/main" val="2159092601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13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latex-image-16.pdf" descr="latex-image-16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latex-image-17.pdf" descr="latex-image-17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145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46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148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150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152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164" name="Line"/>
          <p:cNvSpPr/>
          <p:nvPr/>
        </p:nvSpPr>
        <p:spPr>
          <a:xfrm flipV="1">
            <a:off x="704856" y="4313458"/>
            <a:ext cx="4104335" cy="4104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9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</p:spTree>
    <p:extLst>
      <p:ext uri="{BB962C8B-B14F-4D97-AF65-F5344CB8AC3E}">
        <p14:creationId xmlns:p14="http://schemas.microsoft.com/office/powerpoint/2010/main" val="41184016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Finding boundaries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86058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13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latex-image-13.pdf" descr="latex-image-1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16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80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latex-image-14.pdf" descr="latex-image-14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39600" y="6718300"/>
            <a:ext cx="3937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latex-image-15.pdf" descr="latex-image-15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677400" y="4178300"/>
            <a:ext cx="177800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145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46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148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150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152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154" name="parameters"/>
          <p:cNvSpPr txBox="1"/>
          <p:nvPr/>
        </p:nvSpPr>
        <p:spPr>
          <a:xfrm>
            <a:off x="91756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55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9158261" y="3205316"/>
            <a:ext cx="406074" cy="216093"/>
          </a:xfrm>
          <a:prstGeom prst="rect">
            <a:avLst/>
          </a:prstGeom>
        </p:spPr>
      </p:pic>
      <p:pic>
        <p:nvPicPr>
          <p:cNvPr id="157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9899048" y="3194325"/>
            <a:ext cx="421579" cy="216092"/>
          </a:xfrm>
          <a:prstGeom prst="rect">
            <a:avLst/>
          </a:prstGeom>
        </p:spPr>
      </p:pic>
      <p:sp>
        <p:nvSpPr>
          <p:cNvPr id="159" name="variables"/>
          <p:cNvSpPr txBox="1"/>
          <p:nvPr/>
        </p:nvSpPr>
        <p:spPr>
          <a:xfrm>
            <a:off x="100456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pic>
        <p:nvPicPr>
          <p:cNvPr id="160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10710831" y="2427289"/>
            <a:ext cx="413471" cy="216093"/>
          </a:xfrm>
          <a:prstGeom prst="rect">
            <a:avLst/>
          </a:prstGeom>
        </p:spPr>
      </p:pic>
      <p:pic>
        <p:nvPicPr>
          <p:cNvPr id="162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9820047" y="2417397"/>
            <a:ext cx="434986" cy="216093"/>
          </a:xfrm>
          <a:prstGeom prst="rect">
            <a:avLst/>
          </a:prstGeom>
        </p:spPr>
      </p:pic>
      <p:sp>
        <p:nvSpPr>
          <p:cNvPr id="164" name="Line"/>
          <p:cNvSpPr/>
          <p:nvPr/>
        </p:nvSpPr>
        <p:spPr>
          <a:xfrm flipV="1">
            <a:off x="704856" y="4313458"/>
            <a:ext cx="4104335" cy="410433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5" name="Circle"/>
          <p:cNvSpPr/>
          <p:nvPr/>
        </p:nvSpPr>
        <p:spPr>
          <a:xfrm>
            <a:off x="10464416" y="6007100"/>
            <a:ext cx="112192" cy="1121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6" name="latex-image-18.pdf" descr="latex-image-18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5791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8" name="a line becomes a point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a line becomes a point</a:t>
            </a:r>
          </a:p>
        </p:txBody>
      </p:sp>
      <p:sp>
        <p:nvSpPr>
          <p:cNvPr id="169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170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155637037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173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16.pdf" descr="latex-image-16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latex-image-17.pdf" descr="latex-image-17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182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83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185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187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189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202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latex-image-18.pdf" descr="latex-image-18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30" name="So what can we do?">
            <a:extLst>
              <a:ext uri="{FF2B5EF4-FFF2-40B4-BE49-F238E27FC236}">
                <a16:creationId xmlns:a16="http://schemas.microsoft.com/office/drawing/2014/main" xmlns="" id="{FD17EFA4-8E83-4062-9A31-73D557AA2A0E}"/>
              </a:ext>
            </a:extLst>
          </p:cNvPr>
          <p:cNvSpPr txBox="1"/>
          <p:nvPr/>
        </p:nvSpPr>
        <p:spPr>
          <a:xfrm>
            <a:off x="6052458" y="5997235"/>
            <a:ext cx="6654844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200" i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would a point in image space become in parameter space?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4020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173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latex-image-13.pdf" descr="latex-image-1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16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8507" y="3895640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latex-image-14.pdf" descr="latex-image-14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26900" y="6718300"/>
            <a:ext cx="3937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latex-image-15.pdf" descr="latex-image-15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02800" y="4178300"/>
            <a:ext cx="177800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182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83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185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187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189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191" name="parameters"/>
          <p:cNvSpPr txBox="1"/>
          <p:nvPr/>
        </p:nvSpPr>
        <p:spPr>
          <a:xfrm>
            <a:off x="91756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92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9158261" y="3205316"/>
            <a:ext cx="406074" cy="216093"/>
          </a:xfrm>
          <a:prstGeom prst="rect">
            <a:avLst/>
          </a:prstGeom>
        </p:spPr>
      </p:pic>
      <p:pic>
        <p:nvPicPr>
          <p:cNvPr id="194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9899048" y="3194325"/>
            <a:ext cx="421579" cy="216092"/>
          </a:xfrm>
          <a:prstGeom prst="rect">
            <a:avLst/>
          </a:prstGeom>
        </p:spPr>
      </p:pic>
      <p:sp>
        <p:nvSpPr>
          <p:cNvPr id="196" name="variables"/>
          <p:cNvSpPr txBox="1"/>
          <p:nvPr/>
        </p:nvSpPr>
        <p:spPr>
          <a:xfrm>
            <a:off x="100456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pic>
        <p:nvPicPr>
          <p:cNvPr id="197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10710831" y="2427289"/>
            <a:ext cx="413471" cy="216093"/>
          </a:xfrm>
          <a:prstGeom prst="rect">
            <a:avLst/>
          </a:prstGeom>
        </p:spPr>
      </p:pic>
      <p:pic>
        <p:nvPicPr>
          <p:cNvPr id="199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9820047" y="2417397"/>
            <a:ext cx="434986" cy="216093"/>
          </a:xfrm>
          <a:prstGeom prst="rect">
            <a:avLst/>
          </a:prstGeom>
        </p:spPr>
      </p:pic>
      <p:sp>
        <p:nvSpPr>
          <p:cNvPr id="201" name="Line"/>
          <p:cNvSpPr/>
          <p:nvPr/>
        </p:nvSpPr>
        <p:spPr>
          <a:xfrm>
            <a:off x="8626015" y="4641680"/>
            <a:ext cx="3361608" cy="3386678"/>
          </a:xfrm>
          <a:prstGeom prst="line">
            <a:avLst/>
          </a:prstGeom>
          <a:ln w="25400">
            <a:solidFill>
              <a:schemeClr val="accent2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2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03" name="latex-image-18.pdf" descr="latex-image-18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5" name="a point becomes a line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a point becomes a line</a:t>
            </a:r>
          </a:p>
        </p:txBody>
      </p:sp>
      <p:sp>
        <p:nvSpPr>
          <p:cNvPr id="206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207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119879284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21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latex-image-13.pdf" descr="latex-image-1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16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8507" y="3895640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latex-image-14.pdf" descr="latex-image-14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14200" y="6718300"/>
            <a:ext cx="3937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latex-image-15.pdf" descr="latex-image-15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02800" y="4178300"/>
            <a:ext cx="177800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219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20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222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224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226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228" name="parameters"/>
          <p:cNvSpPr txBox="1"/>
          <p:nvPr/>
        </p:nvSpPr>
        <p:spPr>
          <a:xfrm>
            <a:off x="91756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29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9158261" y="3205316"/>
            <a:ext cx="406074" cy="216093"/>
          </a:xfrm>
          <a:prstGeom prst="rect">
            <a:avLst/>
          </a:prstGeom>
        </p:spPr>
      </p:pic>
      <p:pic>
        <p:nvPicPr>
          <p:cNvPr id="231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9899048" y="3194325"/>
            <a:ext cx="421579" cy="216092"/>
          </a:xfrm>
          <a:prstGeom prst="rect">
            <a:avLst/>
          </a:prstGeom>
        </p:spPr>
      </p:pic>
      <p:sp>
        <p:nvSpPr>
          <p:cNvPr id="233" name="variables"/>
          <p:cNvSpPr txBox="1"/>
          <p:nvPr/>
        </p:nvSpPr>
        <p:spPr>
          <a:xfrm>
            <a:off x="100456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pic>
        <p:nvPicPr>
          <p:cNvPr id="234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10710831" y="2427289"/>
            <a:ext cx="413471" cy="216093"/>
          </a:xfrm>
          <a:prstGeom prst="rect">
            <a:avLst/>
          </a:prstGeom>
        </p:spPr>
      </p:pic>
      <p:pic>
        <p:nvPicPr>
          <p:cNvPr id="236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9820047" y="2417397"/>
            <a:ext cx="434986" cy="216093"/>
          </a:xfrm>
          <a:prstGeom prst="rect">
            <a:avLst/>
          </a:prstGeom>
        </p:spPr>
      </p:pic>
      <p:sp>
        <p:nvSpPr>
          <p:cNvPr id="238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9" name="latex-image-18.pdf" descr="latex-image-18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1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242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243" name="Circle"/>
          <p:cNvSpPr/>
          <p:nvPr/>
        </p:nvSpPr>
        <p:spPr>
          <a:xfrm>
            <a:off x="4444616" y="5029200"/>
            <a:ext cx="112192" cy="11219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4" name="latex-image-19.pdf" descr="latex-image-19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608661" y="4768850"/>
            <a:ext cx="431801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two points becom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two points become</a:t>
            </a:r>
          </a:p>
          <a:p>
            <a:pPr>
              <a:defRPr sz="2400"/>
            </a:pPr>
            <a: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811054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248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latex-image-13.pdf" descr="latex-image-1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16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8507" y="3895640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latex-image-14.pdf" descr="latex-image-14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14200" y="6718300"/>
            <a:ext cx="3937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latex-image-15.pdf" descr="latex-image-15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02800" y="4178300"/>
            <a:ext cx="177800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257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58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260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262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264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266" name="parameters"/>
          <p:cNvSpPr txBox="1"/>
          <p:nvPr/>
        </p:nvSpPr>
        <p:spPr>
          <a:xfrm>
            <a:off x="91756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67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9158261" y="3205316"/>
            <a:ext cx="406074" cy="216093"/>
          </a:xfrm>
          <a:prstGeom prst="rect">
            <a:avLst/>
          </a:prstGeom>
        </p:spPr>
      </p:pic>
      <p:pic>
        <p:nvPicPr>
          <p:cNvPr id="269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9899048" y="3194325"/>
            <a:ext cx="421579" cy="216092"/>
          </a:xfrm>
          <a:prstGeom prst="rect">
            <a:avLst/>
          </a:prstGeom>
        </p:spPr>
      </p:pic>
      <p:sp>
        <p:nvSpPr>
          <p:cNvPr id="271" name="variables"/>
          <p:cNvSpPr txBox="1"/>
          <p:nvPr/>
        </p:nvSpPr>
        <p:spPr>
          <a:xfrm>
            <a:off x="100456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pic>
        <p:nvPicPr>
          <p:cNvPr id="272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10710831" y="2427289"/>
            <a:ext cx="413471" cy="216093"/>
          </a:xfrm>
          <a:prstGeom prst="rect">
            <a:avLst/>
          </a:prstGeom>
        </p:spPr>
      </p:pic>
      <p:pic>
        <p:nvPicPr>
          <p:cNvPr id="274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9820047" y="2417397"/>
            <a:ext cx="434986" cy="216093"/>
          </a:xfrm>
          <a:prstGeom prst="rect">
            <a:avLst/>
          </a:prstGeom>
        </p:spPr>
      </p:pic>
      <p:sp>
        <p:nvSpPr>
          <p:cNvPr id="276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7" name="latex-image-18.pdf" descr="latex-image-18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9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280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281" name="Circle"/>
          <p:cNvSpPr/>
          <p:nvPr/>
        </p:nvSpPr>
        <p:spPr>
          <a:xfrm>
            <a:off x="4444616" y="5029200"/>
            <a:ext cx="112192" cy="11219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82" name="latex-image-19.pdf" descr="latex-image-19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608661" y="4768850"/>
            <a:ext cx="431801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Line"/>
          <p:cNvSpPr/>
          <p:nvPr/>
        </p:nvSpPr>
        <p:spPr>
          <a:xfrm>
            <a:off x="9847789" y="4529229"/>
            <a:ext cx="1218545" cy="3672792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4" name="Line"/>
          <p:cNvSpPr/>
          <p:nvPr/>
        </p:nvSpPr>
        <p:spPr>
          <a:xfrm>
            <a:off x="8926501" y="4967237"/>
            <a:ext cx="3061122" cy="3061122"/>
          </a:xfrm>
          <a:prstGeom prst="line">
            <a:avLst/>
          </a:prstGeom>
          <a:ln w="25400">
            <a:solidFill>
              <a:schemeClr val="accent2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5" name="Circle"/>
          <p:cNvSpPr/>
          <p:nvPr/>
        </p:nvSpPr>
        <p:spPr>
          <a:xfrm>
            <a:off x="10472204" y="6497578"/>
            <a:ext cx="112192" cy="1121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two points becom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two points become</a:t>
            </a:r>
          </a:p>
          <a:p>
            <a:pPr>
              <a:defRPr sz="2400"/>
            </a:pPr>
            <a: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5217872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289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latex-image-13.pdf" descr="latex-image-1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16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8507" y="3895640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latex-image-14.pdf" descr="latex-image-14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988800" y="6718300"/>
            <a:ext cx="3937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latex-image-15.pdf" descr="latex-image-15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02800" y="4178300"/>
            <a:ext cx="177800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298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99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301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303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305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307" name="parameters"/>
          <p:cNvSpPr txBox="1"/>
          <p:nvPr/>
        </p:nvSpPr>
        <p:spPr>
          <a:xfrm>
            <a:off x="91756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308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9158261" y="3205316"/>
            <a:ext cx="406074" cy="216093"/>
          </a:xfrm>
          <a:prstGeom prst="rect">
            <a:avLst/>
          </a:prstGeom>
        </p:spPr>
      </p:pic>
      <p:pic>
        <p:nvPicPr>
          <p:cNvPr id="310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9899048" y="3194325"/>
            <a:ext cx="421579" cy="216092"/>
          </a:xfrm>
          <a:prstGeom prst="rect">
            <a:avLst/>
          </a:prstGeom>
        </p:spPr>
      </p:pic>
      <p:sp>
        <p:nvSpPr>
          <p:cNvPr id="312" name="variables"/>
          <p:cNvSpPr txBox="1"/>
          <p:nvPr/>
        </p:nvSpPr>
        <p:spPr>
          <a:xfrm>
            <a:off x="100456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pic>
        <p:nvPicPr>
          <p:cNvPr id="313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10710831" y="2427289"/>
            <a:ext cx="413471" cy="216093"/>
          </a:xfrm>
          <a:prstGeom prst="rect">
            <a:avLst/>
          </a:prstGeom>
        </p:spPr>
      </p:pic>
      <p:pic>
        <p:nvPicPr>
          <p:cNvPr id="315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9820047" y="2417397"/>
            <a:ext cx="434986" cy="216093"/>
          </a:xfrm>
          <a:prstGeom prst="rect">
            <a:avLst/>
          </a:prstGeom>
        </p:spPr>
      </p:pic>
      <p:sp>
        <p:nvSpPr>
          <p:cNvPr id="317" name="Line"/>
          <p:cNvSpPr/>
          <p:nvPr/>
        </p:nvSpPr>
        <p:spPr>
          <a:xfrm>
            <a:off x="8926501" y="4967237"/>
            <a:ext cx="3061122" cy="3061122"/>
          </a:xfrm>
          <a:prstGeom prst="line">
            <a:avLst/>
          </a:prstGeom>
          <a:ln w="25400">
            <a:solidFill>
              <a:schemeClr val="accent2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8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9" name="latex-image-18.pdf" descr="latex-image-18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1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322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323" name="Circle"/>
          <p:cNvSpPr/>
          <p:nvPr/>
        </p:nvSpPr>
        <p:spPr>
          <a:xfrm>
            <a:off x="4444616" y="5029200"/>
            <a:ext cx="112192" cy="11219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4" name="latex-image-19.pdf" descr="latex-image-19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608661" y="4768850"/>
            <a:ext cx="431801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Line"/>
          <p:cNvSpPr/>
          <p:nvPr/>
        </p:nvSpPr>
        <p:spPr>
          <a:xfrm>
            <a:off x="9847789" y="4529229"/>
            <a:ext cx="1218545" cy="3672792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6" name="Circle"/>
          <p:cNvSpPr/>
          <p:nvPr/>
        </p:nvSpPr>
        <p:spPr>
          <a:xfrm>
            <a:off x="2041911" y="7442200"/>
            <a:ext cx="112193" cy="11219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7" name="latex-image-21.pdf" descr="latex-image-21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16372" y="7031533"/>
            <a:ext cx="758568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Circle"/>
          <p:cNvSpPr/>
          <p:nvPr/>
        </p:nvSpPr>
        <p:spPr>
          <a:xfrm>
            <a:off x="10459504" y="6497578"/>
            <a:ext cx="112192" cy="1121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three points become…"/>
          <p:cNvSpPr txBox="1"/>
          <p:nvPr/>
        </p:nvSpPr>
        <p:spPr>
          <a:xfrm>
            <a:off x="5595373" y="5813175"/>
            <a:ext cx="1778704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three points become</a:t>
            </a:r>
          </a:p>
          <a:p>
            <a:pPr>
              <a:defRPr sz="2400"/>
            </a:pPr>
            <a: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184398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289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latex-image-13.pdf" descr="latex-image-1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16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8507" y="3895640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latex-image-14.pdf" descr="latex-image-14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988800" y="6718300"/>
            <a:ext cx="3937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latex-image-15.pdf" descr="latex-image-15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02800" y="4178300"/>
            <a:ext cx="177800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298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99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301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303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305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307" name="parameters"/>
          <p:cNvSpPr txBox="1"/>
          <p:nvPr/>
        </p:nvSpPr>
        <p:spPr>
          <a:xfrm>
            <a:off x="91756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308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9158261" y="3205316"/>
            <a:ext cx="406074" cy="216093"/>
          </a:xfrm>
          <a:prstGeom prst="rect">
            <a:avLst/>
          </a:prstGeom>
        </p:spPr>
      </p:pic>
      <p:pic>
        <p:nvPicPr>
          <p:cNvPr id="310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9899048" y="3194325"/>
            <a:ext cx="421579" cy="216092"/>
          </a:xfrm>
          <a:prstGeom prst="rect">
            <a:avLst/>
          </a:prstGeom>
        </p:spPr>
      </p:pic>
      <p:sp>
        <p:nvSpPr>
          <p:cNvPr id="312" name="variables"/>
          <p:cNvSpPr txBox="1"/>
          <p:nvPr/>
        </p:nvSpPr>
        <p:spPr>
          <a:xfrm>
            <a:off x="100456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pic>
        <p:nvPicPr>
          <p:cNvPr id="313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10710831" y="2427289"/>
            <a:ext cx="413471" cy="216093"/>
          </a:xfrm>
          <a:prstGeom prst="rect">
            <a:avLst/>
          </a:prstGeom>
        </p:spPr>
      </p:pic>
      <p:pic>
        <p:nvPicPr>
          <p:cNvPr id="315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9820047" y="2417397"/>
            <a:ext cx="434986" cy="216093"/>
          </a:xfrm>
          <a:prstGeom prst="rect">
            <a:avLst/>
          </a:prstGeom>
        </p:spPr>
      </p:pic>
      <p:sp>
        <p:nvSpPr>
          <p:cNvPr id="317" name="Line"/>
          <p:cNvSpPr/>
          <p:nvPr/>
        </p:nvSpPr>
        <p:spPr>
          <a:xfrm>
            <a:off x="8926501" y="4967237"/>
            <a:ext cx="3061122" cy="3061122"/>
          </a:xfrm>
          <a:prstGeom prst="line">
            <a:avLst/>
          </a:prstGeom>
          <a:ln w="25400">
            <a:solidFill>
              <a:schemeClr val="accent2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8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19" name="latex-image-18.pdf" descr="latex-image-18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1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322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323" name="Circle"/>
          <p:cNvSpPr/>
          <p:nvPr/>
        </p:nvSpPr>
        <p:spPr>
          <a:xfrm>
            <a:off x="4444616" y="5029200"/>
            <a:ext cx="112192" cy="11219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4" name="latex-image-19.pdf" descr="latex-image-19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608661" y="4768850"/>
            <a:ext cx="431801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Line"/>
          <p:cNvSpPr/>
          <p:nvPr/>
        </p:nvSpPr>
        <p:spPr>
          <a:xfrm>
            <a:off x="9847789" y="4529229"/>
            <a:ext cx="1218545" cy="3672792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6" name="Circle"/>
          <p:cNvSpPr/>
          <p:nvPr/>
        </p:nvSpPr>
        <p:spPr>
          <a:xfrm>
            <a:off x="2041911" y="7442200"/>
            <a:ext cx="112193" cy="11219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27" name="latex-image-21.pdf" descr="latex-image-21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16372" y="7031533"/>
            <a:ext cx="758568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Line"/>
          <p:cNvSpPr/>
          <p:nvPr/>
        </p:nvSpPr>
        <p:spPr>
          <a:xfrm flipH="1">
            <a:off x="9530161" y="4768246"/>
            <a:ext cx="1931998" cy="364376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9" name="Circle"/>
          <p:cNvSpPr/>
          <p:nvPr/>
        </p:nvSpPr>
        <p:spPr>
          <a:xfrm>
            <a:off x="10459504" y="6497578"/>
            <a:ext cx="112192" cy="1121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three points become…"/>
          <p:cNvSpPr txBox="1"/>
          <p:nvPr/>
        </p:nvSpPr>
        <p:spPr>
          <a:xfrm>
            <a:off x="5595373" y="5813175"/>
            <a:ext cx="1778704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three points become</a:t>
            </a:r>
          </a:p>
          <a:p>
            <a:pPr>
              <a:defRPr sz="2400"/>
            </a:pPr>
            <a: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446915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333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latex-image-13.pdf" descr="latex-image-1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16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8507" y="3895640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latex-image-14.pdf" descr="latex-image-14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988800" y="6718300"/>
            <a:ext cx="3937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latex-image-15.pdf" descr="latex-image-15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02800" y="4178300"/>
            <a:ext cx="177800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342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343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345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347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349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351" name="parameters"/>
          <p:cNvSpPr txBox="1"/>
          <p:nvPr/>
        </p:nvSpPr>
        <p:spPr>
          <a:xfrm>
            <a:off x="91756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352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9158261" y="3205316"/>
            <a:ext cx="406074" cy="216093"/>
          </a:xfrm>
          <a:prstGeom prst="rect">
            <a:avLst/>
          </a:prstGeom>
        </p:spPr>
      </p:pic>
      <p:pic>
        <p:nvPicPr>
          <p:cNvPr id="354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9899048" y="3194325"/>
            <a:ext cx="421579" cy="216092"/>
          </a:xfrm>
          <a:prstGeom prst="rect">
            <a:avLst/>
          </a:prstGeom>
        </p:spPr>
      </p:pic>
      <p:sp>
        <p:nvSpPr>
          <p:cNvPr id="356" name="variables"/>
          <p:cNvSpPr txBox="1"/>
          <p:nvPr/>
        </p:nvSpPr>
        <p:spPr>
          <a:xfrm>
            <a:off x="100456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pic>
        <p:nvPicPr>
          <p:cNvPr id="357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10710831" y="2427289"/>
            <a:ext cx="413471" cy="216093"/>
          </a:xfrm>
          <a:prstGeom prst="rect">
            <a:avLst/>
          </a:prstGeom>
        </p:spPr>
      </p:pic>
      <p:pic>
        <p:nvPicPr>
          <p:cNvPr id="359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9820047" y="2417397"/>
            <a:ext cx="434986" cy="216093"/>
          </a:xfrm>
          <a:prstGeom prst="rect">
            <a:avLst/>
          </a:prstGeom>
        </p:spPr>
      </p:pic>
      <p:sp>
        <p:nvSpPr>
          <p:cNvPr id="361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2" name="latex-image-18.pdf" descr="latex-image-18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4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365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366" name="Circle"/>
          <p:cNvSpPr/>
          <p:nvPr/>
        </p:nvSpPr>
        <p:spPr>
          <a:xfrm>
            <a:off x="4444616" y="5029200"/>
            <a:ext cx="112192" cy="11219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7" name="latex-image-19.pdf" descr="latex-image-19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608661" y="4768850"/>
            <a:ext cx="431801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Circle"/>
          <p:cNvSpPr/>
          <p:nvPr/>
        </p:nvSpPr>
        <p:spPr>
          <a:xfrm>
            <a:off x="2041911" y="7442200"/>
            <a:ext cx="112193" cy="11219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69" name="latex-image-21.pdf" descr="latex-image-21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16372" y="7031533"/>
            <a:ext cx="758568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four points become…"/>
          <p:cNvSpPr txBox="1"/>
          <p:nvPr/>
        </p:nvSpPr>
        <p:spPr>
          <a:xfrm>
            <a:off x="5595373" y="5813175"/>
            <a:ext cx="1778704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four points become</a:t>
            </a:r>
          </a:p>
          <a:p>
            <a:pPr>
              <a:defRPr sz="2400"/>
            </a:pPr>
            <a:r>
              <a:t>?</a:t>
            </a:r>
          </a:p>
        </p:txBody>
      </p:sp>
      <p:sp>
        <p:nvSpPr>
          <p:cNvPr id="371" name="Circle"/>
          <p:cNvSpPr/>
          <p:nvPr/>
        </p:nvSpPr>
        <p:spPr>
          <a:xfrm>
            <a:off x="3487204" y="6959600"/>
            <a:ext cx="112192" cy="112192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72" name="latex-image-22.pdf" descr="latex-image-22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608747" y="7163792"/>
            <a:ext cx="589350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Line">
            <a:extLst>
              <a:ext uri="{FF2B5EF4-FFF2-40B4-BE49-F238E27FC236}">
                <a16:creationId xmlns:a16="http://schemas.microsoft.com/office/drawing/2014/main" xmlns="" id="{1A45CAB0-8420-493A-8011-1DF4F6E5CB2B}"/>
              </a:ext>
            </a:extLst>
          </p:cNvPr>
          <p:cNvSpPr/>
          <p:nvPr/>
        </p:nvSpPr>
        <p:spPr>
          <a:xfrm>
            <a:off x="8926501" y="4967237"/>
            <a:ext cx="3061122" cy="3061122"/>
          </a:xfrm>
          <a:prstGeom prst="line">
            <a:avLst/>
          </a:prstGeom>
          <a:ln w="25400">
            <a:solidFill>
              <a:schemeClr val="accent2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" name="Line">
            <a:extLst>
              <a:ext uri="{FF2B5EF4-FFF2-40B4-BE49-F238E27FC236}">
                <a16:creationId xmlns:a16="http://schemas.microsoft.com/office/drawing/2014/main" xmlns="" id="{ADD82E62-C9FD-44C1-BD00-EA056F19E691}"/>
              </a:ext>
            </a:extLst>
          </p:cNvPr>
          <p:cNvSpPr/>
          <p:nvPr/>
        </p:nvSpPr>
        <p:spPr>
          <a:xfrm>
            <a:off x="9847789" y="4529229"/>
            <a:ext cx="1218545" cy="3672792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7" name="Line">
            <a:extLst>
              <a:ext uri="{FF2B5EF4-FFF2-40B4-BE49-F238E27FC236}">
                <a16:creationId xmlns:a16="http://schemas.microsoft.com/office/drawing/2014/main" xmlns="" id="{AC519254-91B5-45CB-951C-264203E8E3F2}"/>
              </a:ext>
            </a:extLst>
          </p:cNvPr>
          <p:cNvSpPr/>
          <p:nvPr/>
        </p:nvSpPr>
        <p:spPr>
          <a:xfrm flipH="1">
            <a:off x="9530161" y="4768246"/>
            <a:ext cx="1931998" cy="364376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xmlns="" id="{96873C3B-721E-435F-BDB2-8536A18A8154}"/>
              </a:ext>
            </a:extLst>
          </p:cNvPr>
          <p:cNvSpPr/>
          <p:nvPr/>
        </p:nvSpPr>
        <p:spPr>
          <a:xfrm>
            <a:off x="10459504" y="6497578"/>
            <a:ext cx="112192" cy="1121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41353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375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latex-image-13.pdf" descr="latex-image-1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916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8507" y="3895640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latex-image-14.pdf" descr="latex-image-14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988800" y="6718300"/>
            <a:ext cx="393700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latex-image-15.pdf" descr="latex-image-15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02800" y="4178300"/>
            <a:ext cx="177800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384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385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387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389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391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393" name="parameters"/>
          <p:cNvSpPr txBox="1"/>
          <p:nvPr/>
        </p:nvSpPr>
        <p:spPr>
          <a:xfrm>
            <a:off x="91756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394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4154307">
            <a:off x="9158261" y="3205316"/>
            <a:ext cx="406074" cy="216093"/>
          </a:xfrm>
          <a:prstGeom prst="rect">
            <a:avLst/>
          </a:prstGeom>
        </p:spPr>
      </p:pic>
      <p:pic>
        <p:nvPicPr>
          <p:cNvPr id="396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9899048" y="3194325"/>
            <a:ext cx="421579" cy="216092"/>
          </a:xfrm>
          <a:prstGeom prst="rect">
            <a:avLst/>
          </a:prstGeom>
        </p:spPr>
      </p:pic>
      <p:sp>
        <p:nvSpPr>
          <p:cNvPr id="398" name="variables"/>
          <p:cNvSpPr txBox="1"/>
          <p:nvPr/>
        </p:nvSpPr>
        <p:spPr>
          <a:xfrm>
            <a:off x="100456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pic>
        <p:nvPicPr>
          <p:cNvPr id="399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3818335">
            <a:off x="10710831" y="2427289"/>
            <a:ext cx="413471" cy="216093"/>
          </a:xfrm>
          <a:prstGeom prst="rect">
            <a:avLst/>
          </a:prstGeom>
        </p:spPr>
      </p:pic>
      <p:pic>
        <p:nvPicPr>
          <p:cNvPr id="401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7063589">
            <a:off x="9820047" y="2417397"/>
            <a:ext cx="434986" cy="216093"/>
          </a:xfrm>
          <a:prstGeom prst="rect">
            <a:avLst/>
          </a:prstGeom>
        </p:spPr>
      </p:pic>
      <p:sp>
        <p:nvSpPr>
          <p:cNvPr id="403" name="Line"/>
          <p:cNvSpPr/>
          <p:nvPr/>
        </p:nvSpPr>
        <p:spPr>
          <a:xfrm>
            <a:off x="8926501" y="4967237"/>
            <a:ext cx="3061122" cy="3061122"/>
          </a:xfrm>
          <a:prstGeom prst="line">
            <a:avLst/>
          </a:prstGeom>
          <a:ln w="25400">
            <a:solidFill>
              <a:schemeClr val="accent2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4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05" name="latex-image-18.pdf" descr="latex-image-18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7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408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409" name="Circle"/>
          <p:cNvSpPr/>
          <p:nvPr/>
        </p:nvSpPr>
        <p:spPr>
          <a:xfrm>
            <a:off x="4444616" y="5029200"/>
            <a:ext cx="112192" cy="11219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0" name="latex-image-19.pdf" descr="latex-image-19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4608661" y="4768850"/>
            <a:ext cx="431801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Line"/>
          <p:cNvSpPr/>
          <p:nvPr/>
        </p:nvSpPr>
        <p:spPr>
          <a:xfrm>
            <a:off x="9847789" y="4529229"/>
            <a:ext cx="1218545" cy="3672792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2" name="Circle"/>
          <p:cNvSpPr/>
          <p:nvPr/>
        </p:nvSpPr>
        <p:spPr>
          <a:xfrm>
            <a:off x="2041911" y="7442200"/>
            <a:ext cx="112193" cy="11219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13" name="latex-image-21.pdf" descr="latex-image-21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16372" y="7031533"/>
            <a:ext cx="758568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Line"/>
          <p:cNvSpPr/>
          <p:nvPr/>
        </p:nvSpPr>
        <p:spPr>
          <a:xfrm flipH="1">
            <a:off x="9530161" y="4768246"/>
            <a:ext cx="1931998" cy="364376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5" name="Circle"/>
          <p:cNvSpPr/>
          <p:nvPr/>
        </p:nvSpPr>
        <p:spPr>
          <a:xfrm>
            <a:off x="10459504" y="6497578"/>
            <a:ext cx="112192" cy="1121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6" name="four points become…"/>
          <p:cNvSpPr txBox="1"/>
          <p:nvPr/>
        </p:nvSpPr>
        <p:spPr>
          <a:xfrm>
            <a:off x="5595373" y="5813175"/>
            <a:ext cx="1778704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four points become</a:t>
            </a:r>
          </a:p>
          <a:p>
            <a:pPr>
              <a:defRPr sz="2400"/>
            </a:pPr>
            <a:r>
              <a:t>?</a:t>
            </a:r>
          </a:p>
        </p:txBody>
      </p:sp>
      <p:sp>
        <p:nvSpPr>
          <p:cNvPr id="417" name="Circle"/>
          <p:cNvSpPr/>
          <p:nvPr/>
        </p:nvSpPr>
        <p:spPr>
          <a:xfrm>
            <a:off x="3487204" y="6959600"/>
            <a:ext cx="112192" cy="112192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8" name="Line"/>
          <p:cNvSpPr/>
          <p:nvPr/>
        </p:nvSpPr>
        <p:spPr>
          <a:xfrm>
            <a:off x="8240701" y="5221236"/>
            <a:ext cx="3061122" cy="3061122"/>
          </a:xfrm>
          <a:prstGeom prst="line">
            <a:avLst/>
          </a:prstGeom>
          <a:ln w="25400">
            <a:solidFill>
              <a:schemeClr val="accent3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19" name="latex-image-22.pdf" descr="latex-image-22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608747" y="7163792"/>
            <a:ext cx="589350" cy="215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900386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How would you find the best fitting line?"/>
          <p:cNvSpPr txBox="1">
            <a:spLocks noGrp="1"/>
          </p:cNvSpPr>
          <p:nvPr>
            <p:ph type="title"/>
          </p:nvPr>
        </p:nvSpPr>
        <p:spPr>
          <a:xfrm>
            <a:off x="850900" y="967581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56362">
              <a:defRPr sz="4880"/>
            </a:lvl1pPr>
          </a:lstStyle>
          <a:p>
            <a:r>
              <a:t>How would you find the best fitting line?</a:t>
            </a:r>
          </a:p>
        </p:txBody>
      </p:sp>
      <p:pic>
        <p:nvPicPr>
          <p:cNvPr id="4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2071" y="2562140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728" y="25510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latex-image-16.pdf" descr="latex-image-16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9764" y="5290024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latex-image-17.pdf" descr="latex-image-17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6764" y="2857500"/>
            <a:ext cx="228601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latex-image-14.pdf" descr="latex-image-14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942364" y="5384800"/>
            <a:ext cx="393701" cy="215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latex-image-15.pdf" descr="latex-image-15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56364" y="2844800"/>
            <a:ext cx="177801" cy="330200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Line"/>
          <p:cNvSpPr/>
          <p:nvPr/>
        </p:nvSpPr>
        <p:spPr>
          <a:xfrm>
            <a:off x="8880065" y="3633737"/>
            <a:ext cx="3061122" cy="3061122"/>
          </a:xfrm>
          <a:prstGeom prst="line">
            <a:avLst/>
          </a:prstGeom>
          <a:ln w="25400">
            <a:solidFill>
              <a:schemeClr val="accent2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9" name="Circle"/>
          <p:cNvSpPr/>
          <p:nvPr/>
        </p:nvSpPr>
        <p:spPr>
          <a:xfrm>
            <a:off x="3445680" y="46736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0" name="latex-image-18.pdf" descr="latex-image-18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573064" y="4432300"/>
            <a:ext cx="431801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Arrow"/>
          <p:cNvSpPr/>
          <p:nvPr/>
        </p:nvSpPr>
        <p:spPr>
          <a:xfrm>
            <a:off x="5625543" y="39193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2" name="Image space"/>
          <p:cNvSpPr txBox="1"/>
          <p:nvPr/>
        </p:nvSpPr>
        <p:spPr>
          <a:xfrm>
            <a:off x="2022349" y="77406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433" name="Parameter space"/>
          <p:cNvSpPr txBox="1"/>
          <p:nvPr/>
        </p:nvSpPr>
        <p:spPr>
          <a:xfrm>
            <a:off x="8763166" y="7740649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434" name="Circle"/>
          <p:cNvSpPr/>
          <p:nvPr/>
        </p:nvSpPr>
        <p:spPr>
          <a:xfrm>
            <a:off x="4398180" y="3695700"/>
            <a:ext cx="112192" cy="11219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5" name="latex-image-19.pdf" descr="latex-image-19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562225" y="3435350"/>
            <a:ext cx="431801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Line"/>
          <p:cNvSpPr/>
          <p:nvPr/>
        </p:nvSpPr>
        <p:spPr>
          <a:xfrm>
            <a:off x="9801353" y="3195729"/>
            <a:ext cx="1218546" cy="3672792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7" name="Circle"/>
          <p:cNvSpPr/>
          <p:nvPr/>
        </p:nvSpPr>
        <p:spPr>
          <a:xfrm>
            <a:off x="1995475" y="6108700"/>
            <a:ext cx="112193" cy="11219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38" name="latex-image-21.pdf" descr="latex-image-21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69936" y="5698033"/>
            <a:ext cx="758569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Line"/>
          <p:cNvSpPr/>
          <p:nvPr/>
        </p:nvSpPr>
        <p:spPr>
          <a:xfrm flipH="1">
            <a:off x="9483725" y="3434746"/>
            <a:ext cx="1931998" cy="364376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0" name="Circle"/>
          <p:cNvSpPr/>
          <p:nvPr/>
        </p:nvSpPr>
        <p:spPr>
          <a:xfrm>
            <a:off x="10413068" y="5164078"/>
            <a:ext cx="112192" cy="1121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Circle"/>
          <p:cNvSpPr/>
          <p:nvPr/>
        </p:nvSpPr>
        <p:spPr>
          <a:xfrm>
            <a:off x="3440768" y="5626100"/>
            <a:ext cx="112192" cy="112192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2" name="Line"/>
          <p:cNvSpPr/>
          <p:nvPr/>
        </p:nvSpPr>
        <p:spPr>
          <a:xfrm>
            <a:off x="8194265" y="3887736"/>
            <a:ext cx="3061122" cy="3061122"/>
          </a:xfrm>
          <a:prstGeom prst="line">
            <a:avLst/>
          </a:prstGeom>
          <a:ln w="25400">
            <a:solidFill>
              <a:schemeClr val="accent3"/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43" name="latex-image-22.pdf" descr="latex-image-22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62312" y="5830292"/>
            <a:ext cx="589349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Is your method robust to measurement noise?"/>
          <p:cNvSpPr txBox="1"/>
          <p:nvPr/>
        </p:nvSpPr>
        <p:spPr>
          <a:xfrm>
            <a:off x="3123805" y="8475764"/>
            <a:ext cx="626293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Is </a:t>
            </a:r>
            <a:r>
              <a:rPr lang="en-US" dirty="0"/>
              <a:t>this</a:t>
            </a:r>
            <a:r>
              <a:rPr dirty="0"/>
              <a:t> method robust to measurement noise?</a:t>
            </a:r>
          </a:p>
        </p:txBody>
      </p:sp>
      <p:sp>
        <p:nvSpPr>
          <p:cNvPr id="445" name="Is your method robust to outliers?"/>
          <p:cNvSpPr txBox="1"/>
          <p:nvPr/>
        </p:nvSpPr>
        <p:spPr>
          <a:xfrm>
            <a:off x="3979810" y="8999396"/>
            <a:ext cx="455092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Is </a:t>
            </a:r>
            <a:r>
              <a:rPr lang="en-US" dirty="0"/>
              <a:t>this</a:t>
            </a:r>
            <a:r>
              <a:rPr dirty="0"/>
              <a:t> method robust to outliers?</a:t>
            </a:r>
          </a:p>
        </p:txBody>
      </p:sp>
    </p:spTree>
    <p:extLst>
      <p:ext uri="{BB962C8B-B14F-4D97-AF65-F5344CB8AC3E}">
        <p14:creationId xmlns:p14="http://schemas.microsoft.com/office/powerpoint/2010/main" val="113475339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6940"/>
            <a:ext cx="13004800" cy="867972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Where are the object boundaries?"/>
          <p:cNvSpPr txBox="1"/>
          <p:nvPr/>
        </p:nvSpPr>
        <p:spPr>
          <a:xfrm>
            <a:off x="2984931" y="603250"/>
            <a:ext cx="7034938" cy="64770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Where are the object boundaries?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Line Detection by Hough Transform"/>
          <p:cNvSpPr txBox="1"/>
          <p:nvPr/>
        </p:nvSpPr>
        <p:spPr>
          <a:xfrm>
            <a:off x="388937" y="326528"/>
            <a:ext cx="11947526" cy="1726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lnSpcReduction="10000"/>
          </a:bodyPr>
          <a:lstStyle>
            <a:lvl1pPr defTabSz="896111">
              <a:defRPr sz="588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Line Detection by Hough Transform</a:t>
            </a:r>
          </a:p>
        </p:txBody>
      </p:sp>
      <p:sp>
        <p:nvSpPr>
          <p:cNvPr id="448" name="Line"/>
          <p:cNvSpPr/>
          <p:nvPr/>
        </p:nvSpPr>
        <p:spPr>
          <a:xfrm>
            <a:off x="9472612" y="2603500"/>
            <a:ext cx="1" cy="1828800"/>
          </a:xfrm>
          <a:prstGeom prst="line">
            <a:avLst/>
          </a:prstGeom>
          <a:ln w="28575">
            <a:solidFill>
              <a:srgbClr val="000000"/>
            </a:solidFill>
            <a:head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9" name="Line"/>
          <p:cNvSpPr/>
          <p:nvPr/>
        </p:nvSpPr>
        <p:spPr>
          <a:xfrm>
            <a:off x="9472612" y="4432300"/>
            <a:ext cx="2438401" cy="0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0" name="Line"/>
          <p:cNvSpPr/>
          <p:nvPr/>
        </p:nvSpPr>
        <p:spPr>
          <a:xfrm flipV="1">
            <a:off x="9853612" y="2908299"/>
            <a:ext cx="1981201" cy="1143002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1" name="Circle"/>
          <p:cNvSpPr/>
          <p:nvPr/>
        </p:nvSpPr>
        <p:spPr>
          <a:xfrm>
            <a:off x="10691812" y="3517900"/>
            <a:ext cx="76201" cy="76200"/>
          </a:xfrm>
          <a:prstGeom prst="ellipse">
            <a:avLst/>
          </a:prstGeom>
          <a:solidFill>
            <a:srgbClr val="CC3300"/>
          </a:solidFill>
          <a:ln w="28575">
            <a:solidFill>
              <a:srgbClr val="CC3300"/>
            </a:solidFill>
          </a:ln>
        </p:spPr>
        <p:txBody>
          <a:bodyPr lIns="45719" rIns="45719" anchor="ctr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5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0212" y="2298700"/>
            <a:ext cx="307976" cy="361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7212" y="4356100"/>
            <a:ext cx="279401" cy="306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82412" y="3746500"/>
            <a:ext cx="865188" cy="446088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Line"/>
          <p:cNvSpPr/>
          <p:nvPr/>
        </p:nvSpPr>
        <p:spPr>
          <a:xfrm flipH="1" flipV="1">
            <a:off x="9929812" y="2908299"/>
            <a:ext cx="1600201" cy="1219202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6" name="Line"/>
          <p:cNvSpPr/>
          <p:nvPr/>
        </p:nvSpPr>
        <p:spPr>
          <a:xfrm flipH="1" flipV="1">
            <a:off x="10691812" y="2527299"/>
            <a:ext cx="76201" cy="1828802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7" name="Line"/>
          <p:cNvSpPr/>
          <p:nvPr/>
        </p:nvSpPr>
        <p:spPr>
          <a:xfrm flipV="1">
            <a:off x="10234612" y="2603500"/>
            <a:ext cx="990601" cy="17526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8" name="Line"/>
          <p:cNvSpPr/>
          <p:nvPr/>
        </p:nvSpPr>
        <p:spPr>
          <a:xfrm flipH="1" flipV="1">
            <a:off x="9777412" y="3517900"/>
            <a:ext cx="2057401" cy="7620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59" name="Line"/>
          <p:cNvSpPr/>
          <p:nvPr/>
        </p:nvSpPr>
        <p:spPr>
          <a:xfrm flipH="1" flipV="1">
            <a:off x="10996612" y="3670299"/>
            <a:ext cx="609601" cy="228602"/>
          </a:xfrm>
          <a:prstGeom prst="line">
            <a:avLst/>
          </a:prstGeom>
          <a:ln w="28575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0" name="Parameter Space"/>
          <p:cNvSpPr txBox="1"/>
          <p:nvPr/>
        </p:nvSpPr>
        <p:spPr>
          <a:xfrm>
            <a:off x="9853612" y="4524375"/>
            <a:ext cx="1883046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Parameter Space</a:t>
            </a:r>
          </a:p>
        </p:txBody>
      </p:sp>
      <p:graphicFrame>
        <p:nvGraphicFramePr>
          <p:cNvPr id="461" name="Table"/>
          <p:cNvGraphicFramePr/>
          <p:nvPr/>
        </p:nvGraphicFramePr>
        <p:xfrm>
          <a:off x="9652000" y="5868133"/>
          <a:ext cx="2590796" cy="27457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87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 b="1">
                          <a:solidFill>
                            <a:srgbClr val="CC3300"/>
                          </a:solidFill>
                          <a:uFill>
                            <a:solidFill>
                              <a:srgbClr val="CC3300"/>
                            </a:solidFill>
                          </a:uFill>
                        </a:rPr>
                        <a:t>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462" name="image.pdf" descr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02887" y="5347274"/>
            <a:ext cx="1089026" cy="446089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Algorithm:…"/>
          <p:cNvSpPr txBox="1"/>
          <p:nvPr/>
        </p:nvSpPr>
        <p:spPr>
          <a:xfrm>
            <a:off x="660254" y="2717898"/>
            <a:ext cx="7621897" cy="613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defRPr sz="2800" b="1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Algorithm:</a:t>
            </a:r>
          </a:p>
          <a:p>
            <a:pPr algn="l" defTabSz="914400">
              <a:defRPr sz="28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228600" indent="-228600" algn="l" defTabSz="914400">
              <a:buSzPct val="100000"/>
              <a:buAutoNum type="arabicPeriod"/>
              <a:defRPr sz="28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Quantize Parameter Space </a:t>
            </a:r>
          </a:p>
          <a:p>
            <a:pPr algn="l" defTabSz="914400">
              <a:defRPr sz="28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228600" indent="-228600" algn="l" defTabSz="914400">
              <a:buSzPct val="100000"/>
              <a:buAutoNum type="arabicPeriod" startAt="2"/>
              <a:defRPr sz="28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Create Accumulator Array</a:t>
            </a:r>
          </a:p>
          <a:p>
            <a:pPr algn="l" defTabSz="914400">
              <a:defRPr sz="28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228600" indent="-228600" algn="l" defTabSz="914400">
              <a:buSzPct val="100000"/>
              <a:buAutoNum type="arabicPeriod" startAt="3"/>
              <a:defRPr sz="28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Set </a:t>
            </a:r>
          </a:p>
          <a:p>
            <a:pPr algn="l" defTabSz="914400">
              <a:defRPr sz="28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228600" indent="-228600" algn="l" defTabSz="914400">
              <a:buSzPct val="100000"/>
              <a:buAutoNum type="arabicPeriod" startAt="4"/>
              <a:defRPr sz="28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For each image edge      </a:t>
            </a:r>
            <a:br>
              <a:rPr dirty="0"/>
            </a:br>
            <a:r>
              <a:rPr dirty="0"/>
              <a:t>     For each element in </a:t>
            </a:r>
            <a:br>
              <a:rPr dirty="0"/>
            </a:br>
            <a:r>
              <a:rPr dirty="0"/>
              <a:t>     If     lies on the line:</a:t>
            </a:r>
            <a:br>
              <a:rPr dirty="0"/>
            </a:br>
            <a:r>
              <a:rPr dirty="0"/>
              <a:t>         Increment</a:t>
            </a:r>
          </a:p>
          <a:p>
            <a:pPr algn="l" defTabSz="914400">
              <a:defRPr sz="28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marL="228600" indent="-228600" algn="l" defTabSz="914400">
              <a:buSzPct val="100000"/>
              <a:buAutoNum type="arabicPeriod" startAt="5"/>
              <a:defRPr sz="28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Find local maxima in </a:t>
            </a:r>
          </a:p>
        </p:txBody>
      </p:sp>
      <p:pic>
        <p:nvPicPr>
          <p:cNvPr id="464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90986" y="3672938"/>
            <a:ext cx="865188" cy="446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mage.pdf" descr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87811" y="4569876"/>
            <a:ext cx="1089026" cy="446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.pdf" descr="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88848" y="5406488"/>
            <a:ext cx="2625726" cy="446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.pdf" descr="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52773" y="6243101"/>
            <a:ext cx="1004889" cy="501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.pdf" descr="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66493" y="7532249"/>
            <a:ext cx="2792414" cy="446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7648" y="7118289"/>
            <a:ext cx="865189" cy="446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image.pdf" descr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18187" y="8379279"/>
            <a:ext cx="1089026" cy="446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image.pdf" descr="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03785" y="7086857"/>
            <a:ext cx="1814514" cy="501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image.pdf" descr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84611" y="6692413"/>
            <a:ext cx="1089026" cy="4460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068185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roblems with parameterization"/>
          <p:cNvSpPr txBox="1">
            <a:spLocks noGrp="1"/>
          </p:cNvSpPr>
          <p:nvPr>
            <p:ph type="title"/>
          </p:nvPr>
        </p:nvSpPr>
        <p:spPr>
          <a:xfrm>
            <a:off x="218132" y="444500"/>
            <a:ext cx="12568536" cy="2159000"/>
          </a:xfrm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Problems with parameterization</a:t>
            </a:r>
          </a:p>
        </p:txBody>
      </p:sp>
      <p:graphicFrame>
        <p:nvGraphicFramePr>
          <p:cNvPr id="475" name="Table"/>
          <p:cNvGraphicFramePr/>
          <p:nvPr/>
        </p:nvGraphicFramePr>
        <p:xfrm>
          <a:off x="5384800" y="4381500"/>
          <a:ext cx="2590796" cy="27457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87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 b="1">
                          <a:solidFill>
                            <a:srgbClr val="CC3300"/>
                          </a:solidFill>
                          <a:uFill>
                            <a:solidFill>
                              <a:srgbClr val="CC3300"/>
                            </a:solidFill>
                          </a:uFill>
                        </a:rPr>
                        <a:t>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476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8287" y="5530056"/>
            <a:ext cx="1089026" cy="446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29610" y="3259396"/>
            <a:ext cx="865189" cy="446088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How big does the accumulator need to be?"/>
          <p:cNvSpPr txBox="1"/>
          <p:nvPr/>
        </p:nvSpPr>
        <p:spPr>
          <a:xfrm>
            <a:off x="1557501" y="3233560"/>
            <a:ext cx="1014380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How big does the accumulator need to be</a:t>
            </a:r>
            <a:r>
              <a:rPr lang="en-US" dirty="0"/>
              <a:t> for the parameterization         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59149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roblems with parameterization"/>
          <p:cNvSpPr txBox="1">
            <a:spLocks noGrp="1"/>
          </p:cNvSpPr>
          <p:nvPr>
            <p:ph type="title"/>
          </p:nvPr>
        </p:nvSpPr>
        <p:spPr>
          <a:xfrm>
            <a:off x="218132" y="444500"/>
            <a:ext cx="12568536" cy="2159000"/>
          </a:xfrm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Problems with parameterization</a:t>
            </a:r>
          </a:p>
        </p:txBody>
      </p:sp>
      <p:graphicFrame>
        <p:nvGraphicFramePr>
          <p:cNvPr id="482" name="Table"/>
          <p:cNvGraphicFramePr/>
          <p:nvPr/>
        </p:nvGraphicFramePr>
        <p:xfrm>
          <a:off x="5384800" y="4381500"/>
          <a:ext cx="2590796" cy="274573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87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5876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28575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 b="1">
                          <a:solidFill>
                            <a:srgbClr val="CC3300"/>
                          </a:solidFill>
                          <a:uFill>
                            <a:solidFill>
                              <a:srgbClr val="CC3300"/>
                            </a:solidFill>
                          </a:uFill>
                        </a:rPr>
                        <a:t>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200"/>
                        </a:spcBef>
                        <a:def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200"/>
                        <a:t>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74637"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28575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spcBef>
                          <a:spcPts val="400"/>
                        </a:spcBef>
                        <a:defRPr sz="120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</a:txBody>
                  <a:tcPr marL="45720" marR="45720" horzOverflow="overflow">
                    <a:lnL w="12700">
                      <a:solidFill>
                        <a:srgbClr val="000000"/>
                      </a:solidFill>
                    </a:lnL>
                    <a:lnR w="28575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28575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48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8287" y="5530056"/>
            <a:ext cx="1089026" cy="446088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The space of m is huge!"/>
          <p:cNvSpPr txBox="1"/>
          <p:nvPr/>
        </p:nvSpPr>
        <p:spPr>
          <a:xfrm>
            <a:off x="1889175" y="7655679"/>
            <a:ext cx="451886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The space of m is huge!</a:t>
            </a:r>
          </a:p>
        </p:txBody>
      </p:sp>
      <p:sp>
        <p:nvSpPr>
          <p:cNvPr id="488" name="The space of c is huge!"/>
          <p:cNvSpPr txBox="1"/>
          <p:nvPr/>
        </p:nvSpPr>
        <p:spPr>
          <a:xfrm>
            <a:off x="6949261" y="7655679"/>
            <a:ext cx="440629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The space of c is huge!</a:t>
            </a:r>
          </a:p>
        </p:txBody>
      </p:sp>
      <p:pic>
        <p:nvPicPr>
          <p:cNvPr id="10" name="image.pdf" descr="image.pdf">
            <a:extLst>
              <a:ext uri="{FF2B5EF4-FFF2-40B4-BE49-F238E27FC236}">
                <a16:creationId xmlns:a16="http://schemas.microsoft.com/office/drawing/2014/main" xmlns="" id="{3433BB35-4F25-49E1-B5F0-3E6FF25F0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29610" y="3259396"/>
            <a:ext cx="865189" cy="44608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How big does the accumulator need to be?">
            <a:extLst>
              <a:ext uri="{FF2B5EF4-FFF2-40B4-BE49-F238E27FC236}">
                <a16:creationId xmlns:a16="http://schemas.microsoft.com/office/drawing/2014/main" xmlns="" id="{A0DD7204-B29D-41C5-8CA4-CB0050DDF330}"/>
              </a:ext>
            </a:extLst>
          </p:cNvPr>
          <p:cNvSpPr txBox="1"/>
          <p:nvPr/>
        </p:nvSpPr>
        <p:spPr>
          <a:xfrm>
            <a:off x="1557501" y="3233560"/>
            <a:ext cx="1014380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How big does the accumulator need to be</a:t>
            </a:r>
            <a:r>
              <a:rPr lang="en-US" dirty="0"/>
              <a:t> for the parameterization          ?</a:t>
            </a:r>
            <a:endParaRPr dirty="0"/>
          </a:p>
        </p:txBody>
      </p:sp>
      <p:pic>
        <p:nvPicPr>
          <p:cNvPr id="12" name="image.pdf" descr="image.pdf">
            <a:extLst>
              <a:ext uri="{FF2B5EF4-FFF2-40B4-BE49-F238E27FC236}">
                <a16:creationId xmlns:a16="http://schemas.microsoft.com/office/drawing/2014/main" xmlns="" id="{C0DD751D-60C3-4B03-8FE3-A5417BD99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8118" y="8553450"/>
            <a:ext cx="2460979" cy="514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image.pdf" descr="image.pdf">
            <a:extLst>
              <a:ext uri="{FF2B5EF4-FFF2-40B4-BE49-F238E27FC236}">
                <a16:creationId xmlns:a16="http://schemas.microsoft.com/office/drawing/2014/main" xmlns="" id="{407CB027-504A-45DD-A37A-A68265A37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81905" y="8553449"/>
            <a:ext cx="2460979" cy="51477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FA1A4F9-F12F-48A7-84A6-9183315C87A6}"/>
              </a:ext>
            </a:extLst>
          </p:cNvPr>
          <p:cNvSpPr/>
          <p:nvPr/>
        </p:nvSpPr>
        <p:spPr>
          <a:xfrm>
            <a:off x="9220200" y="8553449"/>
            <a:ext cx="508000" cy="58420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6" name="image.pdf" descr="image.pdf">
            <a:extLst>
              <a:ext uri="{FF2B5EF4-FFF2-40B4-BE49-F238E27FC236}">
                <a16:creationId xmlns:a16="http://schemas.microsoft.com/office/drawing/2014/main" xmlns="" id="{AA6695AE-D815-43B6-9D5C-33D1187AC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60393" r="20049"/>
          <a:stretch/>
        </p:blipFill>
        <p:spPr>
          <a:xfrm>
            <a:off x="9355908" y="8498985"/>
            <a:ext cx="236583" cy="6237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358076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iven points             find"/>
          <p:cNvSpPr txBox="1"/>
          <p:nvPr/>
        </p:nvSpPr>
        <p:spPr>
          <a:xfrm>
            <a:off x="221272" y="3896008"/>
            <a:ext cx="534601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lang="en-US" dirty="0"/>
              <a:t>  </a:t>
            </a:r>
            <a:r>
              <a:rPr dirty="0"/>
              <a:t>Given points             </a:t>
            </a:r>
            <a:r>
              <a:rPr lang="en-US" dirty="0"/>
              <a:t> </a:t>
            </a:r>
            <a:r>
              <a:rPr dirty="0"/>
              <a:t>find </a:t>
            </a:r>
          </a:p>
        </p:txBody>
      </p:sp>
      <p:sp>
        <p:nvSpPr>
          <p:cNvPr id="501" name="Better Parameterization"/>
          <p:cNvSpPr txBox="1">
            <a:spLocks noGrp="1"/>
          </p:cNvSpPr>
          <p:nvPr>
            <p:ph type="title" idx="4294967295"/>
          </p:nvPr>
        </p:nvSpPr>
        <p:spPr>
          <a:xfrm>
            <a:off x="650239" y="-108374"/>
            <a:ext cx="11704322" cy="1625601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5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Better Parameterization</a:t>
            </a:r>
          </a:p>
        </p:txBody>
      </p:sp>
      <p:pic>
        <p:nvPicPr>
          <p:cNvPr id="50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0577" y="6454133"/>
            <a:ext cx="2424855" cy="1347894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(Finite Accumulator Array Size)"/>
          <p:cNvSpPr txBox="1"/>
          <p:nvPr/>
        </p:nvSpPr>
        <p:spPr>
          <a:xfrm>
            <a:off x="2294029" y="7975259"/>
            <a:ext cx="3977951" cy="45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(Finite Accumulator Array Size)</a:t>
            </a:r>
          </a:p>
        </p:txBody>
      </p:sp>
      <p:pic>
        <p:nvPicPr>
          <p:cNvPr id="504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30839" y="3899697"/>
            <a:ext cx="1429174" cy="713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7224" y="3907084"/>
            <a:ext cx="1230490" cy="634436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Line"/>
          <p:cNvSpPr/>
          <p:nvPr/>
        </p:nvSpPr>
        <p:spPr>
          <a:xfrm>
            <a:off x="8191217" y="2273582"/>
            <a:ext cx="1" cy="2600961"/>
          </a:xfrm>
          <a:prstGeom prst="line">
            <a:avLst/>
          </a:prstGeom>
          <a:ln w="38100">
            <a:solidFill>
              <a:srgbClr val="000000"/>
            </a:solidFill>
            <a:head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7" name="Line"/>
          <p:cNvSpPr/>
          <p:nvPr/>
        </p:nvSpPr>
        <p:spPr>
          <a:xfrm>
            <a:off x="8191217" y="4874542"/>
            <a:ext cx="3467948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8" name="Line"/>
          <p:cNvSpPr/>
          <p:nvPr/>
        </p:nvSpPr>
        <p:spPr>
          <a:xfrm flipV="1">
            <a:off x="8733084" y="2707075"/>
            <a:ext cx="2817708" cy="162560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9" name="Circle"/>
          <p:cNvSpPr/>
          <p:nvPr/>
        </p:nvSpPr>
        <p:spPr>
          <a:xfrm>
            <a:off x="8841458" y="4170115"/>
            <a:ext cx="108374" cy="108374"/>
          </a:xfrm>
          <a:prstGeom prst="ellipse">
            <a:avLst/>
          </a:prstGeom>
          <a:solidFill>
            <a:srgbClr val="BBE0E3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0" name="Circle"/>
          <p:cNvSpPr/>
          <p:nvPr/>
        </p:nvSpPr>
        <p:spPr>
          <a:xfrm>
            <a:off x="9274950" y="4007555"/>
            <a:ext cx="108375" cy="108374"/>
          </a:xfrm>
          <a:prstGeom prst="ellipse">
            <a:avLst/>
          </a:prstGeom>
          <a:solidFill>
            <a:srgbClr val="BBE0E3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1" name="Circle"/>
          <p:cNvSpPr/>
          <p:nvPr/>
        </p:nvSpPr>
        <p:spPr>
          <a:xfrm>
            <a:off x="9600071" y="3682435"/>
            <a:ext cx="108374" cy="108375"/>
          </a:xfrm>
          <a:prstGeom prst="ellipse">
            <a:avLst/>
          </a:prstGeom>
          <a:solidFill>
            <a:srgbClr val="BBE0E3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2" name="Circle"/>
          <p:cNvSpPr/>
          <p:nvPr/>
        </p:nvSpPr>
        <p:spPr>
          <a:xfrm>
            <a:off x="10250311" y="3384408"/>
            <a:ext cx="108374" cy="108375"/>
          </a:xfrm>
          <a:prstGeom prst="ellipse">
            <a:avLst/>
          </a:prstGeom>
          <a:solidFill>
            <a:srgbClr val="BBE0E3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3" name="Circle"/>
          <p:cNvSpPr/>
          <p:nvPr/>
        </p:nvSpPr>
        <p:spPr>
          <a:xfrm>
            <a:off x="9925191" y="3574062"/>
            <a:ext cx="108374" cy="108374"/>
          </a:xfrm>
          <a:prstGeom prst="ellipse">
            <a:avLst/>
          </a:prstGeom>
          <a:solidFill>
            <a:srgbClr val="CC3300"/>
          </a:solidFill>
          <a:ln w="38100">
            <a:solidFill>
              <a:srgbClr val="CC33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4" name="Circle"/>
          <p:cNvSpPr/>
          <p:nvPr/>
        </p:nvSpPr>
        <p:spPr>
          <a:xfrm>
            <a:off x="10792177" y="3086382"/>
            <a:ext cx="108375" cy="108374"/>
          </a:xfrm>
          <a:prstGeom prst="ellipse">
            <a:avLst/>
          </a:prstGeom>
          <a:solidFill>
            <a:srgbClr val="BBE0E3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5" name="Circle"/>
          <p:cNvSpPr/>
          <p:nvPr/>
        </p:nvSpPr>
        <p:spPr>
          <a:xfrm>
            <a:off x="11008924" y="2815448"/>
            <a:ext cx="108375" cy="108375"/>
          </a:xfrm>
          <a:prstGeom prst="ellipse">
            <a:avLst/>
          </a:prstGeom>
          <a:solidFill>
            <a:srgbClr val="BBE0E3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6" name="Circle"/>
          <p:cNvSpPr/>
          <p:nvPr/>
        </p:nvSpPr>
        <p:spPr>
          <a:xfrm>
            <a:off x="11334044" y="2707075"/>
            <a:ext cx="108374" cy="108374"/>
          </a:xfrm>
          <a:prstGeom prst="ellipse">
            <a:avLst/>
          </a:prstGeom>
          <a:solidFill>
            <a:srgbClr val="BBE0E3"/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517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9866" y="2709333"/>
            <a:ext cx="1429175" cy="713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image.pdf" descr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74471" y="1840088"/>
            <a:ext cx="438010" cy="514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.pdf" descr="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767537" y="4766168"/>
            <a:ext cx="397370" cy="435752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Image Space"/>
          <p:cNvSpPr txBox="1"/>
          <p:nvPr/>
        </p:nvSpPr>
        <p:spPr>
          <a:xfrm>
            <a:off x="8994986" y="5005493"/>
            <a:ext cx="1938807" cy="475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Image Space</a:t>
            </a:r>
          </a:p>
        </p:txBody>
      </p:sp>
      <p:sp>
        <p:nvSpPr>
          <p:cNvPr id="521" name="Line"/>
          <p:cNvSpPr/>
          <p:nvPr/>
        </p:nvSpPr>
        <p:spPr>
          <a:xfrm>
            <a:off x="8236373" y="6175022"/>
            <a:ext cx="1" cy="2600961"/>
          </a:xfrm>
          <a:prstGeom prst="line">
            <a:avLst/>
          </a:prstGeom>
          <a:ln w="38100">
            <a:solidFill>
              <a:srgbClr val="000000"/>
            </a:solidFill>
            <a:head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2" name="Line"/>
          <p:cNvSpPr/>
          <p:nvPr/>
        </p:nvSpPr>
        <p:spPr>
          <a:xfrm>
            <a:off x="8236373" y="8775982"/>
            <a:ext cx="3467947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523" name="image.pdf" descr="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999307" y="5741529"/>
            <a:ext cx="478649" cy="514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image.pdf" descr="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812693" y="8608907"/>
            <a:ext cx="397370" cy="555414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Hough Space"/>
          <p:cNvSpPr txBox="1"/>
          <p:nvPr/>
        </p:nvSpPr>
        <p:spPr>
          <a:xfrm>
            <a:off x="9040141" y="8906933"/>
            <a:ext cx="1989855" cy="475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Hough Space</a:t>
            </a:r>
          </a:p>
        </p:txBody>
      </p:sp>
      <p:sp>
        <p:nvSpPr>
          <p:cNvPr id="526" name="Line"/>
          <p:cNvSpPr/>
          <p:nvPr/>
        </p:nvSpPr>
        <p:spPr>
          <a:xfrm>
            <a:off x="9861973" y="3596206"/>
            <a:ext cx="651070" cy="33396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0801" extrusionOk="0">
                <a:moveTo>
                  <a:pt x="3503" y="551"/>
                </a:moveTo>
                <a:cubicBezTo>
                  <a:pt x="12551" y="-124"/>
                  <a:pt x="21600" y="-799"/>
                  <a:pt x="21016" y="2576"/>
                </a:cubicBezTo>
                <a:cubicBezTo>
                  <a:pt x="20432" y="5951"/>
                  <a:pt x="3503" y="17876"/>
                  <a:pt x="0" y="20801"/>
                </a:cubicBezTo>
              </a:path>
            </a:pathLst>
          </a:custGeom>
          <a:ln w="38100">
            <a:solidFill>
              <a:srgbClr val="000000"/>
            </a:solidFill>
            <a:prstDash val="dash"/>
            <a:tailEnd type="triangle"/>
          </a:ln>
        </p:spPr>
        <p:txBody>
          <a:bodyPr lIns="65023" tIns="65023" rIns="65023" bIns="65023"/>
          <a:lstStyle/>
          <a:p>
            <a:pPr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27" name="?"/>
          <p:cNvSpPr txBox="1"/>
          <p:nvPr/>
        </p:nvSpPr>
        <p:spPr>
          <a:xfrm>
            <a:off x="9676835" y="7051040"/>
            <a:ext cx="453527" cy="746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4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</a:t>
            </a:r>
          </a:p>
        </p:txBody>
      </p:sp>
      <p:sp>
        <p:nvSpPr>
          <p:cNvPr id="528" name="Hough Space Sinusoid"/>
          <p:cNvSpPr txBox="1"/>
          <p:nvPr/>
        </p:nvSpPr>
        <p:spPr>
          <a:xfrm>
            <a:off x="305928" y="5544820"/>
            <a:ext cx="3798673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Hough Space Sinusoid</a:t>
            </a:r>
          </a:p>
        </p:txBody>
      </p:sp>
      <p:sp>
        <p:nvSpPr>
          <p:cNvPr id="529" name="Use normal form:"/>
          <p:cNvSpPr txBox="1"/>
          <p:nvPr/>
        </p:nvSpPr>
        <p:spPr>
          <a:xfrm>
            <a:off x="480415" y="1773625"/>
            <a:ext cx="36365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 normal form:</a:t>
            </a:r>
          </a:p>
        </p:txBody>
      </p:sp>
      <p:pic>
        <p:nvPicPr>
          <p:cNvPr id="530" name="latex-image-11.pdf" descr="latex-image-11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10352" y="2738950"/>
            <a:ext cx="4197147" cy="4756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253609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 animBg="1" advAuto="0"/>
      <p:bldP spid="503" grpId="0" animBg="1" advAuto="0"/>
      <p:bldP spid="504" grpId="0" animBg="1" advAuto="0"/>
      <p:bldP spid="505" grpId="0" animBg="1" advAuto="0"/>
      <p:bldP spid="521" grpId="0" animBg="1" advAuto="0"/>
      <p:bldP spid="522" grpId="0" animBg="1" advAuto="0"/>
      <p:bldP spid="523" grpId="0" animBg="1" advAuto="0"/>
      <p:bldP spid="524" grpId="0" animBg="1" advAuto="0"/>
      <p:bldP spid="525" grpId="0" animBg="1" advAuto="0"/>
      <p:bldP spid="526" grpId="0" animBg="1" advAuto="0"/>
      <p:bldP spid="527" grpId="0" animBg="1" advAuto="0"/>
      <p:bldP spid="528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534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539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540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542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544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546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548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49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51" name="a point becomes a wave"/>
          <p:cNvSpPr txBox="1"/>
          <p:nvPr/>
        </p:nvSpPr>
        <p:spPr>
          <a:xfrm>
            <a:off x="5727907" y="5747631"/>
            <a:ext cx="156997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rPr dirty="0"/>
              <a:t>a point becomes</a:t>
            </a:r>
            <a:r>
              <a:rPr lang="en-US" dirty="0"/>
              <a:t>?</a:t>
            </a:r>
          </a:p>
          <a:p>
            <a:endParaRPr dirty="0"/>
          </a:p>
        </p:txBody>
      </p:sp>
      <p:sp>
        <p:nvSpPr>
          <p:cNvPr id="552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553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pic>
        <p:nvPicPr>
          <p:cNvPr id="554" name="latex-image-11.pdf" descr="latex-image-11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parameters"/>
          <p:cNvSpPr txBox="1"/>
          <p:nvPr/>
        </p:nvSpPr>
        <p:spPr>
          <a:xfrm>
            <a:off x="8337448" y="196041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556" name="Line" descr="Line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2757950">
            <a:off x="9117747" y="3192213"/>
            <a:ext cx="739228" cy="216092"/>
          </a:xfrm>
          <a:prstGeom prst="rect">
            <a:avLst/>
          </a:prstGeom>
        </p:spPr>
      </p:pic>
      <p:pic>
        <p:nvPicPr>
          <p:cNvPr id="558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10561895" y="3156900"/>
            <a:ext cx="421579" cy="216092"/>
          </a:xfrm>
          <a:prstGeom prst="rect">
            <a:avLst/>
          </a:prstGeom>
        </p:spPr>
      </p:pic>
      <p:pic>
        <p:nvPicPr>
          <p:cNvPr id="560" name="Line" descr="Line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9646030">
            <a:off x="11037441" y="3219833"/>
            <a:ext cx="831451" cy="216092"/>
          </a:xfrm>
          <a:prstGeom prst="rect">
            <a:avLst/>
          </a:prstGeom>
        </p:spPr>
      </p:pic>
      <p:sp>
        <p:nvSpPr>
          <p:cNvPr id="562" name="variables"/>
          <p:cNvSpPr txBox="1"/>
          <p:nvPr/>
        </p:nvSpPr>
        <p:spPr>
          <a:xfrm>
            <a:off x="9924034" y="3453302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pic>
        <p:nvPicPr>
          <p:cNvPr id="563" name="Line" descr="Lin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3818335">
            <a:off x="9567831" y="2432503"/>
            <a:ext cx="413471" cy="216093"/>
          </a:xfrm>
          <a:prstGeom prst="rect">
            <a:avLst/>
          </a:prstGeom>
        </p:spPr>
      </p:pic>
      <p:pic>
        <p:nvPicPr>
          <p:cNvPr id="565" name="Line" descr="Lin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7063589">
            <a:off x="8042047" y="2417695"/>
            <a:ext cx="434986" cy="216092"/>
          </a:xfrm>
          <a:prstGeom prst="rect">
            <a:avLst/>
          </a:prstGeom>
        </p:spPr>
      </p:pic>
      <p:pic>
        <p:nvPicPr>
          <p:cNvPr id="567" name="latex-image-10.pdf" descr="latex-image-10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684144" y="4184650"/>
            <a:ext cx="228601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latex-image-9.pdf" descr="latex-image-9.pdf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1962556" y="8567489"/>
            <a:ext cx="2032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" descr="Image">
            <a:extLst>
              <a:ext uri="{FF2B5EF4-FFF2-40B4-BE49-F238E27FC236}">
                <a16:creationId xmlns:a16="http://schemas.microsoft.com/office/drawing/2014/main" xmlns="" id="{FFCCA782-A6A4-48E8-809F-4817147D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20569" t="62408" r="5316" b="9967"/>
          <a:stretch/>
        </p:blipFill>
        <p:spPr>
          <a:xfrm>
            <a:off x="8375550" y="5765800"/>
            <a:ext cx="3903535" cy="1519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" descr="Image">
            <a:extLst>
              <a:ext uri="{FF2B5EF4-FFF2-40B4-BE49-F238E27FC236}">
                <a16:creationId xmlns:a16="http://schemas.microsoft.com/office/drawing/2014/main" xmlns="" id="{42F7E120-B780-4E0D-8C74-5E269E893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3075" t="44584" r="68103" b="33073"/>
          <a:stretch/>
        </p:blipFill>
        <p:spPr>
          <a:xfrm>
            <a:off x="7987590" y="5276607"/>
            <a:ext cx="991310" cy="122888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836525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534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539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540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542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544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546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548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49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51" name="a point becomes a wave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a point becomes a wave</a:t>
            </a:r>
          </a:p>
        </p:txBody>
      </p:sp>
      <p:sp>
        <p:nvSpPr>
          <p:cNvPr id="552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553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pic>
        <p:nvPicPr>
          <p:cNvPr id="554" name="latex-image-11.pdf" descr="latex-image-11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parameters"/>
          <p:cNvSpPr txBox="1"/>
          <p:nvPr/>
        </p:nvSpPr>
        <p:spPr>
          <a:xfrm>
            <a:off x="8337448" y="196041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556" name="Line" descr="Line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2757950">
            <a:off x="9117747" y="3192213"/>
            <a:ext cx="739228" cy="216092"/>
          </a:xfrm>
          <a:prstGeom prst="rect">
            <a:avLst/>
          </a:prstGeom>
        </p:spPr>
      </p:pic>
      <p:pic>
        <p:nvPicPr>
          <p:cNvPr id="558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10561895" y="3156900"/>
            <a:ext cx="421579" cy="216092"/>
          </a:xfrm>
          <a:prstGeom prst="rect">
            <a:avLst/>
          </a:prstGeom>
        </p:spPr>
      </p:pic>
      <p:pic>
        <p:nvPicPr>
          <p:cNvPr id="560" name="Line" descr="Line"/>
          <p:cNvPicPr>
            <a:picLocks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 rot="19646030">
            <a:off x="11037441" y="3219833"/>
            <a:ext cx="831451" cy="216092"/>
          </a:xfrm>
          <a:prstGeom prst="rect">
            <a:avLst/>
          </a:prstGeom>
        </p:spPr>
      </p:pic>
      <p:sp>
        <p:nvSpPr>
          <p:cNvPr id="562" name="variables"/>
          <p:cNvSpPr txBox="1"/>
          <p:nvPr/>
        </p:nvSpPr>
        <p:spPr>
          <a:xfrm>
            <a:off x="9924034" y="3453302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pic>
        <p:nvPicPr>
          <p:cNvPr id="563" name="Line" descr="Line"/>
          <p:cNvPicPr>
            <a:picLocks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3818335">
            <a:off x="9567831" y="2432503"/>
            <a:ext cx="413471" cy="216093"/>
          </a:xfrm>
          <a:prstGeom prst="rect">
            <a:avLst/>
          </a:prstGeom>
        </p:spPr>
      </p:pic>
      <p:pic>
        <p:nvPicPr>
          <p:cNvPr id="565" name="Line" descr="Line"/>
          <p:cNvPicPr>
            <a:picLocks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 rot="7063589">
            <a:off x="8042047" y="2417695"/>
            <a:ext cx="434986" cy="216092"/>
          </a:xfrm>
          <a:prstGeom prst="rect">
            <a:avLst/>
          </a:prstGeom>
        </p:spPr>
      </p:pic>
      <p:pic>
        <p:nvPicPr>
          <p:cNvPr id="567" name="latex-image-10.pdf" descr="latex-image-10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684144" y="4184650"/>
            <a:ext cx="228601" cy="31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latex-image-9.pdf" descr="latex-image-9.pdf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1962556" y="8567489"/>
            <a:ext cx="203201" cy="342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0018763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572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577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578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580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582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584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586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87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89" name="a line…"/>
          <p:cNvSpPr txBox="1"/>
          <p:nvPr/>
        </p:nvSpPr>
        <p:spPr>
          <a:xfrm>
            <a:off x="5727907" y="5747631"/>
            <a:ext cx="156997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rPr dirty="0"/>
              <a:t>a line</a:t>
            </a:r>
          </a:p>
          <a:p>
            <a:pPr>
              <a:defRPr sz="2400"/>
            </a:pPr>
            <a:r>
              <a:rPr lang="en-US" dirty="0"/>
              <a:t>b</a:t>
            </a:r>
            <a:r>
              <a:rPr dirty="0"/>
              <a:t>ecomes</a:t>
            </a:r>
            <a:r>
              <a:rPr lang="en-US" dirty="0"/>
              <a:t>?</a:t>
            </a:r>
          </a:p>
          <a:p>
            <a:pPr>
              <a:defRPr sz="2400"/>
            </a:pPr>
            <a:endParaRPr dirty="0"/>
          </a:p>
        </p:txBody>
      </p:sp>
      <p:sp>
        <p:nvSpPr>
          <p:cNvPr id="590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591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592" name="Line"/>
          <p:cNvSpPr/>
          <p:nvPr/>
        </p:nvSpPr>
        <p:spPr>
          <a:xfrm flipH="1">
            <a:off x="3538157" y="5060115"/>
            <a:ext cx="1" cy="266890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3" name="Line"/>
          <p:cNvSpPr/>
          <p:nvPr/>
        </p:nvSpPr>
        <p:spPr>
          <a:xfrm>
            <a:off x="3062164" y="6537075"/>
            <a:ext cx="475994" cy="122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95" name="latex-image-11.pdf" descr="latex-image-11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9024647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572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577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578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580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582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584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586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87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89" name="a lin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a line</a:t>
            </a:r>
          </a:p>
          <a:p>
            <a:pPr>
              <a:defRPr sz="2400"/>
            </a:pPr>
            <a:r>
              <a:t>becomes a point</a:t>
            </a:r>
          </a:p>
        </p:txBody>
      </p:sp>
      <p:sp>
        <p:nvSpPr>
          <p:cNvPr id="590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591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592" name="Line"/>
          <p:cNvSpPr/>
          <p:nvPr/>
        </p:nvSpPr>
        <p:spPr>
          <a:xfrm flipH="1">
            <a:off x="3538157" y="5060115"/>
            <a:ext cx="1" cy="266890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3" name="Line"/>
          <p:cNvSpPr/>
          <p:nvPr/>
        </p:nvSpPr>
        <p:spPr>
          <a:xfrm>
            <a:off x="3062163" y="6537074"/>
            <a:ext cx="507781" cy="130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4" name="Circle"/>
          <p:cNvSpPr/>
          <p:nvPr/>
        </p:nvSpPr>
        <p:spPr>
          <a:xfrm>
            <a:off x="7564784" y="6007100"/>
            <a:ext cx="112193" cy="1121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95" name="latex-image-11.pdf" descr="latex-image-11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725864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599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604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605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607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609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611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613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14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16" name="a line…"/>
          <p:cNvSpPr txBox="1"/>
          <p:nvPr/>
        </p:nvSpPr>
        <p:spPr>
          <a:xfrm>
            <a:off x="5727907" y="5747631"/>
            <a:ext cx="156997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rPr dirty="0"/>
              <a:t>a line</a:t>
            </a:r>
          </a:p>
          <a:p>
            <a:pPr>
              <a:defRPr sz="2400"/>
            </a:pPr>
            <a:r>
              <a:rPr lang="en-US" dirty="0"/>
              <a:t>b</a:t>
            </a:r>
            <a:r>
              <a:rPr dirty="0"/>
              <a:t>ecomes</a:t>
            </a:r>
            <a:r>
              <a:rPr lang="en-US" dirty="0"/>
              <a:t>?</a:t>
            </a:r>
          </a:p>
          <a:p>
            <a:pPr>
              <a:defRPr sz="2400"/>
            </a:pPr>
            <a:endParaRPr dirty="0"/>
          </a:p>
        </p:txBody>
      </p:sp>
      <p:sp>
        <p:nvSpPr>
          <p:cNvPr id="617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618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619" name="Line"/>
          <p:cNvSpPr/>
          <p:nvPr/>
        </p:nvSpPr>
        <p:spPr>
          <a:xfrm>
            <a:off x="2082618" y="4614348"/>
            <a:ext cx="2903114" cy="287898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0" name="Line"/>
          <p:cNvSpPr/>
          <p:nvPr/>
        </p:nvSpPr>
        <p:spPr>
          <a:xfrm flipV="1">
            <a:off x="3062164" y="6057076"/>
            <a:ext cx="479999" cy="4799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4" name="Connection Line"/>
          <p:cNvSpPr/>
          <p:nvPr/>
        </p:nvSpPr>
        <p:spPr>
          <a:xfrm>
            <a:off x="3375679" y="6238983"/>
            <a:ext cx="172307" cy="29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9" h="21600" extrusionOk="0">
                <a:moveTo>
                  <a:pt x="17711" y="21600"/>
                </a:moveTo>
                <a:cubicBezTo>
                  <a:pt x="21600" y="8292"/>
                  <a:pt x="15696" y="1092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623" name="latex-image-11.pdf" descr="latex-image-11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175873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598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599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604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605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607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609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611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613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14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16" name="a lin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a line</a:t>
            </a:r>
          </a:p>
          <a:p>
            <a:pPr>
              <a:defRPr sz="2400"/>
            </a:pPr>
            <a:r>
              <a:t>becomes a point</a:t>
            </a:r>
          </a:p>
        </p:txBody>
      </p:sp>
      <p:sp>
        <p:nvSpPr>
          <p:cNvPr id="617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618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619" name="Line"/>
          <p:cNvSpPr/>
          <p:nvPr/>
        </p:nvSpPr>
        <p:spPr>
          <a:xfrm>
            <a:off x="2082618" y="4614348"/>
            <a:ext cx="2903114" cy="287898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0" name="Line"/>
          <p:cNvSpPr/>
          <p:nvPr/>
        </p:nvSpPr>
        <p:spPr>
          <a:xfrm flipV="1">
            <a:off x="3062164" y="6057076"/>
            <a:ext cx="479999" cy="4799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1" name="Circle"/>
          <p:cNvSpPr/>
          <p:nvPr/>
        </p:nvSpPr>
        <p:spPr>
          <a:xfrm>
            <a:off x="8720484" y="5799647"/>
            <a:ext cx="112193" cy="1121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Connection Line"/>
          <p:cNvSpPr/>
          <p:nvPr/>
        </p:nvSpPr>
        <p:spPr>
          <a:xfrm>
            <a:off x="3375679" y="6238983"/>
            <a:ext cx="172307" cy="297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9" h="21600" extrusionOk="0">
                <a:moveTo>
                  <a:pt x="17711" y="21600"/>
                </a:moveTo>
                <a:cubicBezTo>
                  <a:pt x="21600" y="8292"/>
                  <a:pt x="15696" y="1092"/>
                  <a:pt x="0" y="0"/>
                </a:cubicBezTo>
              </a:path>
            </a:pathLst>
          </a:custGeom>
          <a:ln w="25400">
            <a:solidFill>
              <a:schemeClr val="accent5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623" name="latex-image-11.pdf" descr="latex-image-11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7100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6940"/>
            <a:ext cx="13004800" cy="867972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Human annotated boundaries"/>
          <p:cNvSpPr txBox="1"/>
          <p:nvPr/>
        </p:nvSpPr>
        <p:spPr>
          <a:xfrm>
            <a:off x="3395954" y="8502650"/>
            <a:ext cx="6212892" cy="64770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Human annotated boundaries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627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628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1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632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633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634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636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638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640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642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43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a lin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a line</a:t>
            </a:r>
          </a:p>
          <a:p>
            <a:pPr>
              <a:defRPr sz="2400"/>
            </a:pPr>
            <a:r>
              <a:t>becomes a point</a:t>
            </a:r>
          </a:p>
        </p:txBody>
      </p:sp>
      <p:sp>
        <p:nvSpPr>
          <p:cNvPr id="646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647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648" name="Line"/>
          <p:cNvSpPr/>
          <p:nvPr/>
        </p:nvSpPr>
        <p:spPr>
          <a:xfrm>
            <a:off x="2261256" y="6063195"/>
            <a:ext cx="257391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3062164" y="6067175"/>
            <a:ext cx="1" cy="4699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Circle"/>
          <p:cNvSpPr/>
          <p:nvPr/>
        </p:nvSpPr>
        <p:spPr>
          <a:xfrm>
            <a:off x="9870047" y="6007100"/>
            <a:ext cx="112192" cy="112192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Connection Line"/>
          <p:cNvSpPr/>
          <p:nvPr/>
        </p:nvSpPr>
        <p:spPr>
          <a:xfrm>
            <a:off x="3060136" y="6282163"/>
            <a:ext cx="261690" cy="240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548" extrusionOk="0">
                <a:moveTo>
                  <a:pt x="21600" y="19548"/>
                </a:moveTo>
                <a:cubicBezTo>
                  <a:pt x="18932" y="4271"/>
                  <a:pt x="11732" y="-2052"/>
                  <a:pt x="0" y="580"/>
                </a:cubicBezTo>
              </a:path>
            </a:pathLst>
          </a:custGeom>
          <a:ln w="25400">
            <a:solidFill>
              <a:schemeClr val="accent5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652" name="latex-image-11.pdf" descr="latex-image-11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85174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656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657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662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663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665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667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669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671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72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a lin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a line</a:t>
            </a:r>
          </a:p>
          <a:p>
            <a:pPr>
              <a:defRPr sz="2400"/>
            </a:pPr>
            <a:r>
              <a:t>becomes a point</a:t>
            </a:r>
          </a:p>
        </p:txBody>
      </p:sp>
      <p:sp>
        <p:nvSpPr>
          <p:cNvPr id="675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676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677" name="Line"/>
          <p:cNvSpPr/>
          <p:nvPr/>
        </p:nvSpPr>
        <p:spPr>
          <a:xfrm flipV="1">
            <a:off x="1908185" y="5452778"/>
            <a:ext cx="3164201" cy="126283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Circle"/>
          <p:cNvSpPr/>
          <p:nvPr/>
        </p:nvSpPr>
        <p:spPr>
          <a:xfrm>
            <a:off x="10378047" y="6195229"/>
            <a:ext cx="112192" cy="11219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3" name="Connection Line"/>
          <p:cNvSpPr/>
          <p:nvPr/>
        </p:nvSpPr>
        <p:spPr>
          <a:xfrm>
            <a:off x="2984382" y="6343319"/>
            <a:ext cx="319783" cy="191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118" extrusionOk="0">
                <a:moveTo>
                  <a:pt x="21600" y="18118"/>
                </a:moveTo>
                <a:cubicBezTo>
                  <a:pt x="18685" y="1820"/>
                  <a:pt x="11485" y="-3482"/>
                  <a:pt x="0" y="2211"/>
                </a:cubicBezTo>
              </a:path>
            </a:pathLst>
          </a:custGeom>
          <a:ln w="25400">
            <a:solidFill>
              <a:schemeClr val="accent5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929955" y="6309467"/>
            <a:ext cx="132210" cy="2276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81" name="latex-image-11.pdf" descr="latex-image-11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Line"/>
          <p:cNvSpPr/>
          <p:nvPr/>
        </p:nvSpPr>
        <p:spPr>
          <a:xfrm flipH="1" flipV="1">
            <a:off x="2660151" y="5852423"/>
            <a:ext cx="682799" cy="1163728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17068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Line"/>
          <p:cNvSpPr/>
          <p:nvPr/>
        </p:nvSpPr>
        <p:spPr>
          <a:xfrm flipV="1">
            <a:off x="2332048" y="4901916"/>
            <a:ext cx="2401605" cy="240271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689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0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693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694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696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698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700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702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03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a lin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a line</a:t>
            </a:r>
          </a:p>
          <a:p>
            <a:pPr>
              <a:defRPr sz="2400"/>
            </a:pPr>
            <a:r>
              <a:t>becomes a point</a:t>
            </a:r>
          </a:p>
        </p:txBody>
      </p:sp>
      <p:sp>
        <p:nvSpPr>
          <p:cNvPr id="706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707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708" name="Circle"/>
          <p:cNvSpPr/>
          <p:nvPr/>
        </p:nvSpPr>
        <p:spPr>
          <a:xfrm>
            <a:off x="11025747" y="6487329"/>
            <a:ext cx="112192" cy="11219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09" name="latex-image-11.pdf" descr="latex-image-11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  <p:sp>
        <p:nvSpPr>
          <p:cNvPr id="712" name="Connection Line"/>
          <p:cNvSpPr/>
          <p:nvPr/>
        </p:nvSpPr>
        <p:spPr>
          <a:xfrm>
            <a:off x="2899650" y="6244469"/>
            <a:ext cx="404515" cy="290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46" extrusionOk="0">
                <a:moveTo>
                  <a:pt x="21600" y="16446"/>
                </a:moveTo>
                <a:cubicBezTo>
                  <a:pt x="19180" y="-2799"/>
                  <a:pt x="11980" y="-5154"/>
                  <a:pt x="0" y="9381"/>
                </a:cubicBezTo>
              </a:path>
            </a:pathLst>
          </a:custGeom>
          <a:ln w="25400">
            <a:solidFill>
              <a:schemeClr val="accent5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711" name="Line"/>
          <p:cNvSpPr/>
          <p:nvPr/>
        </p:nvSpPr>
        <p:spPr>
          <a:xfrm flipH="1" flipV="1">
            <a:off x="2592149" y="6070959"/>
            <a:ext cx="940031" cy="94003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541203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Line"/>
          <p:cNvSpPr/>
          <p:nvPr/>
        </p:nvSpPr>
        <p:spPr>
          <a:xfrm flipV="1">
            <a:off x="3548212" y="4928904"/>
            <a:ext cx="1" cy="291284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717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718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9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722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723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725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727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729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731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32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a lin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a line</a:t>
            </a:r>
          </a:p>
          <a:p>
            <a:pPr>
              <a:defRPr sz="2400"/>
            </a:pPr>
            <a:r>
              <a:t>becomes a point</a:t>
            </a:r>
          </a:p>
        </p:txBody>
      </p:sp>
      <p:sp>
        <p:nvSpPr>
          <p:cNvPr id="735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736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pic>
        <p:nvPicPr>
          <p:cNvPr id="737" name="latex-image-11.pdf" descr="latex-image-11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Connection Line"/>
          <p:cNvSpPr/>
          <p:nvPr/>
        </p:nvSpPr>
        <p:spPr>
          <a:xfrm>
            <a:off x="2842698" y="6305338"/>
            <a:ext cx="461467" cy="237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15659"/>
                </a:moveTo>
                <a:cubicBezTo>
                  <a:pt x="14032" y="-5399"/>
                  <a:pt x="6832" y="-5218"/>
                  <a:pt x="0" y="16201"/>
                </a:cubicBezTo>
              </a:path>
            </a:pathLst>
          </a:custGeom>
          <a:ln w="25400">
            <a:solidFill>
              <a:schemeClr val="accent5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739" name="Line"/>
          <p:cNvSpPr/>
          <p:nvPr/>
        </p:nvSpPr>
        <p:spPr>
          <a:xfrm flipH="1">
            <a:off x="2546613" y="6540974"/>
            <a:ext cx="128290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H="1">
            <a:off x="2570533" y="6537074"/>
            <a:ext cx="49163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Circle"/>
          <p:cNvSpPr/>
          <p:nvPr/>
        </p:nvSpPr>
        <p:spPr>
          <a:xfrm>
            <a:off x="12156047" y="6957229"/>
            <a:ext cx="112192" cy="11219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606406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Line"/>
          <p:cNvSpPr/>
          <p:nvPr/>
        </p:nvSpPr>
        <p:spPr>
          <a:xfrm flipV="1">
            <a:off x="3548212" y="4928904"/>
            <a:ext cx="1" cy="291284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748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752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753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755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757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759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761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62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763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a lin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a line</a:t>
            </a:r>
          </a:p>
          <a:p>
            <a:pPr>
              <a:defRPr sz="2400"/>
            </a:pPr>
            <a:r>
              <a:t>becomes a point</a:t>
            </a:r>
          </a:p>
        </p:txBody>
      </p:sp>
      <p:sp>
        <p:nvSpPr>
          <p:cNvPr id="765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766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pic>
        <p:nvPicPr>
          <p:cNvPr id="767" name="latex-image-11.pdf" descr="latex-image-11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Connection Line"/>
          <p:cNvSpPr/>
          <p:nvPr/>
        </p:nvSpPr>
        <p:spPr>
          <a:xfrm>
            <a:off x="2842698" y="6305338"/>
            <a:ext cx="461467" cy="2374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1" extrusionOk="0">
                <a:moveTo>
                  <a:pt x="21600" y="15659"/>
                </a:moveTo>
                <a:cubicBezTo>
                  <a:pt x="14032" y="-5399"/>
                  <a:pt x="6832" y="-5218"/>
                  <a:pt x="0" y="16201"/>
                </a:cubicBezTo>
              </a:path>
            </a:pathLst>
          </a:custGeom>
          <a:ln w="25400">
            <a:solidFill>
              <a:schemeClr val="accent5"/>
            </a:solidFill>
            <a:miter lim="400000"/>
            <a:tailEnd type="stealth"/>
          </a:ln>
        </p:spPr>
        <p:txBody>
          <a:bodyPr/>
          <a:lstStyle/>
          <a:p>
            <a:endParaRPr/>
          </a:p>
        </p:txBody>
      </p:sp>
      <p:sp>
        <p:nvSpPr>
          <p:cNvPr id="769" name="Line"/>
          <p:cNvSpPr/>
          <p:nvPr/>
        </p:nvSpPr>
        <p:spPr>
          <a:xfrm flipH="1">
            <a:off x="2546613" y="6540974"/>
            <a:ext cx="1282904" cy="1"/>
          </a:xfrm>
          <a:prstGeom prst="line">
            <a:avLst/>
          </a:prstGeom>
          <a:ln w="254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2570533" y="6537074"/>
            <a:ext cx="49163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Circle"/>
          <p:cNvSpPr/>
          <p:nvPr/>
        </p:nvSpPr>
        <p:spPr>
          <a:xfrm>
            <a:off x="12156047" y="6957229"/>
            <a:ext cx="112192" cy="11219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75" name="Connection Line" descr="Connection Line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432125" y="3792599"/>
            <a:ext cx="1034144" cy="3036682"/>
          </a:xfrm>
          <a:prstGeom prst="rect">
            <a:avLst/>
          </a:prstGeom>
        </p:spPr>
      </p:pic>
      <p:sp>
        <p:nvSpPr>
          <p:cNvPr id="773" name="Wait …why is rho negative?"/>
          <p:cNvSpPr txBox="1"/>
          <p:nvPr/>
        </p:nvSpPr>
        <p:spPr>
          <a:xfrm>
            <a:off x="7583137" y="3563814"/>
            <a:ext cx="38633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Wait …why is rho negative?</a:t>
            </a:r>
          </a:p>
        </p:txBody>
      </p:sp>
    </p:spTree>
    <p:extLst>
      <p:ext uri="{BB962C8B-B14F-4D97-AF65-F5344CB8AC3E}">
        <p14:creationId xmlns:p14="http://schemas.microsoft.com/office/powerpoint/2010/main" val="1111210109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Line"/>
          <p:cNvSpPr/>
          <p:nvPr/>
        </p:nvSpPr>
        <p:spPr>
          <a:xfrm flipV="1">
            <a:off x="3568700" y="4639721"/>
            <a:ext cx="1" cy="28681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781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782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786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787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789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791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793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795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96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a lin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a line</a:t>
            </a:r>
          </a:p>
          <a:p>
            <a:pPr>
              <a:defRPr sz="2400"/>
            </a:pPr>
            <a:r>
              <a:t>becomes a point</a:t>
            </a:r>
          </a:p>
        </p:txBody>
      </p:sp>
      <p:sp>
        <p:nvSpPr>
          <p:cNvPr id="799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800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801" name="Circle"/>
          <p:cNvSpPr/>
          <p:nvPr/>
        </p:nvSpPr>
        <p:spPr>
          <a:xfrm>
            <a:off x="12156047" y="6957229"/>
            <a:ext cx="112192" cy="11219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2" name="Line"/>
          <p:cNvSpPr/>
          <p:nvPr/>
        </p:nvSpPr>
        <p:spPr>
          <a:xfrm>
            <a:off x="3062163" y="6537074"/>
            <a:ext cx="507781" cy="130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06" name="Connection Line" descr="Connection 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68057" y="3694445"/>
            <a:ext cx="4635412" cy="3134838"/>
          </a:xfrm>
          <a:prstGeom prst="rect">
            <a:avLst/>
          </a:prstGeom>
        </p:spPr>
      </p:pic>
      <p:sp>
        <p:nvSpPr>
          <p:cNvPr id="804" name="same line through the point"/>
          <p:cNvSpPr txBox="1"/>
          <p:nvPr/>
        </p:nvSpPr>
        <p:spPr>
          <a:xfrm>
            <a:off x="8700237" y="4457699"/>
            <a:ext cx="245181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same line through the point</a:t>
            </a:r>
          </a:p>
        </p:txBody>
      </p:sp>
      <p:pic>
        <p:nvPicPr>
          <p:cNvPr id="805" name="latex-image-11.pdf" descr="latex-image-11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128480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There are two ways to write the same line:"/>
          <p:cNvSpPr txBox="1"/>
          <p:nvPr/>
        </p:nvSpPr>
        <p:spPr>
          <a:xfrm>
            <a:off x="825703" y="546100"/>
            <a:ext cx="506302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There are two ways to write the same line:</a:t>
            </a:r>
          </a:p>
        </p:txBody>
      </p:sp>
      <p:sp>
        <p:nvSpPr>
          <p:cNvPr id="810" name="Positive rho version:"/>
          <p:cNvSpPr txBox="1"/>
          <p:nvPr/>
        </p:nvSpPr>
        <p:spPr>
          <a:xfrm>
            <a:off x="869365" y="2527362"/>
            <a:ext cx="42048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Positive rho version:</a:t>
            </a:r>
          </a:p>
        </p:txBody>
      </p:sp>
      <p:pic>
        <p:nvPicPr>
          <p:cNvPr id="811" name="latex-image-11.pdf" descr="latex-image-1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7910" y="3527582"/>
            <a:ext cx="3807780" cy="431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5992" y="6074520"/>
            <a:ext cx="63881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Negative rho version:"/>
          <p:cNvSpPr txBox="1"/>
          <p:nvPr/>
        </p:nvSpPr>
        <p:spPr>
          <a:xfrm>
            <a:off x="742264" y="4970446"/>
            <a:ext cx="44590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Negative rho version:</a:t>
            </a:r>
          </a:p>
        </p:txBody>
      </p:sp>
      <p:pic>
        <p:nvPicPr>
          <p:cNvPr id="8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4864" y="150785"/>
            <a:ext cx="4459072" cy="4441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5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34954" y="2440460"/>
            <a:ext cx="201721" cy="180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17755" y="406939"/>
            <a:ext cx="191104" cy="254805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Circle"/>
          <p:cNvSpPr/>
          <p:nvPr/>
        </p:nvSpPr>
        <p:spPr>
          <a:xfrm>
            <a:off x="10743827" y="1925147"/>
            <a:ext cx="93790" cy="9379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18" name="latex-image-18.pdf" descr="latex-image-18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50316" y="1723427"/>
            <a:ext cx="360974" cy="180487"/>
          </a:xfrm>
          <a:prstGeom prst="rect">
            <a:avLst/>
          </a:prstGeom>
          <a:ln w="12700">
            <a:miter lim="400000"/>
          </a:ln>
        </p:spPr>
      </p:pic>
      <p:sp>
        <p:nvSpPr>
          <p:cNvPr id="819" name="Line"/>
          <p:cNvSpPr/>
          <p:nvPr/>
        </p:nvSpPr>
        <p:spPr>
          <a:xfrm>
            <a:off x="9803990" y="1118658"/>
            <a:ext cx="1150370" cy="250574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10384399" y="2100866"/>
            <a:ext cx="472805" cy="2673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>
            <a:off x="10297767" y="900795"/>
            <a:ext cx="1220375" cy="267133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54864" y="4646585"/>
            <a:ext cx="4459072" cy="4441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34953" y="6936260"/>
            <a:ext cx="201721" cy="180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24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17755" y="4902739"/>
            <a:ext cx="191104" cy="254805"/>
          </a:xfrm>
          <a:prstGeom prst="rect">
            <a:avLst/>
          </a:prstGeom>
          <a:ln w="12700">
            <a:miter lim="400000"/>
          </a:ln>
        </p:spPr>
      </p:pic>
      <p:sp>
        <p:nvSpPr>
          <p:cNvPr id="825" name="Circle"/>
          <p:cNvSpPr/>
          <p:nvPr/>
        </p:nvSpPr>
        <p:spPr>
          <a:xfrm>
            <a:off x="10743827" y="6420946"/>
            <a:ext cx="93790" cy="9379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26" name="latex-image-18.pdf" descr="latex-image-18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50316" y="6219226"/>
            <a:ext cx="360974" cy="180488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Line"/>
          <p:cNvSpPr/>
          <p:nvPr/>
        </p:nvSpPr>
        <p:spPr>
          <a:xfrm>
            <a:off x="9803990" y="5614458"/>
            <a:ext cx="1150370" cy="250574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9929229" y="6874613"/>
            <a:ext cx="472806" cy="2673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>
            <a:off x="10297767" y="5396595"/>
            <a:ext cx="1220375" cy="26713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3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749944" y="2175213"/>
            <a:ext cx="106956" cy="180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07293" y="6522187"/>
            <a:ext cx="510341" cy="180487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Connection Line"/>
          <p:cNvSpPr/>
          <p:nvPr/>
        </p:nvSpPr>
        <p:spPr>
          <a:xfrm>
            <a:off x="10127276" y="6612082"/>
            <a:ext cx="515244" cy="396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93" extrusionOk="0">
                <a:moveTo>
                  <a:pt x="21600" y="10046"/>
                </a:moveTo>
                <a:cubicBezTo>
                  <a:pt x="8828" y="-5207"/>
                  <a:pt x="1628" y="-3091"/>
                  <a:pt x="0" y="16393"/>
                </a:cubicBezTo>
              </a:path>
            </a:pathLst>
          </a:custGeom>
          <a:ln w="25400">
            <a:solidFill>
              <a:schemeClr val="accent5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83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490745" y="1988237"/>
            <a:ext cx="129951" cy="180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834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028287" y="7083633"/>
            <a:ext cx="265413" cy="150803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Rounded Rectangle"/>
          <p:cNvSpPr/>
          <p:nvPr/>
        </p:nvSpPr>
        <p:spPr>
          <a:xfrm>
            <a:off x="660400" y="7200900"/>
            <a:ext cx="6564412" cy="2029718"/>
          </a:xfrm>
          <a:prstGeom prst="roundRect">
            <a:avLst>
              <a:gd name="adj" fmla="val 6420"/>
            </a:avLst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36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11709" y="7804199"/>
            <a:ext cx="41148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7" name="Image" descr="Image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967259" y="8466038"/>
            <a:ext cx="42037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Recall:"/>
          <p:cNvSpPr txBox="1"/>
          <p:nvPr/>
        </p:nvSpPr>
        <p:spPr>
          <a:xfrm>
            <a:off x="795591" y="7321079"/>
            <a:ext cx="127901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</a:defRPr>
            </a:lvl1pPr>
          </a:lstStyle>
          <a:p>
            <a:r>
              <a:t>Recall:</a:t>
            </a:r>
          </a:p>
        </p:txBody>
      </p:sp>
    </p:spTree>
    <p:extLst>
      <p:ext uri="{BB962C8B-B14F-4D97-AF65-F5344CB8AC3E}">
        <p14:creationId xmlns:p14="http://schemas.microsoft.com/office/powerpoint/2010/main" val="212234116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Line"/>
          <p:cNvSpPr/>
          <p:nvPr/>
        </p:nvSpPr>
        <p:spPr>
          <a:xfrm flipV="1">
            <a:off x="3568700" y="4639721"/>
            <a:ext cx="1" cy="286810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2680" y="3790780"/>
            <a:ext cx="5266925" cy="5500388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845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849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850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852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854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856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858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59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a lin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a line</a:t>
            </a:r>
          </a:p>
          <a:p>
            <a:pPr>
              <a:defRPr sz="2400"/>
            </a:pPr>
            <a:r>
              <a:t>becomes a point</a:t>
            </a:r>
          </a:p>
        </p:txBody>
      </p:sp>
      <p:sp>
        <p:nvSpPr>
          <p:cNvPr id="862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863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864" name="Circle"/>
          <p:cNvSpPr/>
          <p:nvPr/>
        </p:nvSpPr>
        <p:spPr>
          <a:xfrm>
            <a:off x="12156047" y="6957229"/>
            <a:ext cx="112192" cy="112193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5" name="Line"/>
          <p:cNvSpPr/>
          <p:nvPr/>
        </p:nvSpPr>
        <p:spPr>
          <a:xfrm>
            <a:off x="3062163" y="6537074"/>
            <a:ext cx="507781" cy="130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69" name="Connection Line" descr="Connection 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68057" y="3694445"/>
            <a:ext cx="4635412" cy="3134838"/>
          </a:xfrm>
          <a:prstGeom prst="rect">
            <a:avLst/>
          </a:prstGeom>
        </p:spPr>
      </p:pic>
      <p:sp>
        <p:nvSpPr>
          <p:cNvPr id="867" name="same line through the point"/>
          <p:cNvSpPr txBox="1"/>
          <p:nvPr/>
        </p:nvSpPr>
        <p:spPr>
          <a:xfrm>
            <a:off x="8700237" y="4457699"/>
            <a:ext cx="245181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same line through the point</a:t>
            </a:r>
          </a:p>
        </p:txBody>
      </p:sp>
      <p:pic>
        <p:nvPicPr>
          <p:cNvPr id="868" name="latex-image-11.pdf" descr="latex-image-11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022252" y="2648075"/>
            <a:ext cx="3807781" cy="4315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42436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83894" y="3779198"/>
            <a:ext cx="5276406" cy="551029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874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7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878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879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880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882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884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886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888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89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890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892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893" name="Circle"/>
          <p:cNvSpPr/>
          <p:nvPr/>
        </p:nvSpPr>
        <p:spPr>
          <a:xfrm>
            <a:off x="4444616" y="5029200"/>
            <a:ext cx="112192" cy="11219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94" name="latex-image-19.pdf" descr="latex-image-19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608661" y="4768850"/>
            <a:ext cx="431801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895" name="two points become…"/>
          <p:cNvSpPr txBox="1"/>
          <p:nvPr/>
        </p:nvSpPr>
        <p:spPr>
          <a:xfrm>
            <a:off x="5727907" y="5749675"/>
            <a:ext cx="156997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two points become</a:t>
            </a:r>
          </a:p>
          <a:p>
            <a:pPr>
              <a:defRPr sz="2400"/>
            </a:pPr>
            <a: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900994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550" y="3785493"/>
            <a:ext cx="5276028" cy="5509894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899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1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2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904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905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907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909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911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913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14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917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918" name="Circle"/>
          <p:cNvSpPr/>
          <p:nvPr/>
        </p:nvSpPr>
        <p:spPr>
          <a:xfrm>
            <a:off x="4444616" y="5029200"/>
            <a:ext cx="112192" cy="11219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19" name="latex-image-19.pdf" descr="latex-image-19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608661" y="4768850"/>
            <a:ext cx="431801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Circle"/>
          <p:cNvSpPr/>
          <p:nvPr/>
        </p:nvSpPr>
        <p:spPr>
          <a:xfrm>
            <a:off x="2041911" y="7442200"/>
            <a:ext cx="112193" cy="11219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21" name="latex-image-21.pdf" descr="latex-image-21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16372" y="7031533"/>
            <a:ext cx="758568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three points become…"/>
          <p:cNvSpPr txBox="1"/>
          <p:nvPr/>
        </p:nvSpPr>
        <p:spPr>
          <a:xfrm>
            <a:off x="5595373" y="5813175"/>
            <a:ext cx="1778704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three points become</a:t>
            </a:r>
          </a:p>
          <a:p>
            <a:pPr>
              <a:defRPr sz="2400"/>
            </a:pPr>
            <a: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7755184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6951"/>
            <a:ext cx="13004800" cy="8679698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edge detection"/>
          <p:cNvSpPr txBox="1"/>
          <p:nvPr/>
        </p:nvSpPr>
        <p:spPr>
          <a:xfrm>
            <a:off x="4895113" y="8489950"/>
            <a:ext cx="3214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edge detection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2753" y="3789546"/>
            <a:ext cx="5266361" cy="5499800"/>
          </a:xfrm>
          <a:prstGeom prst="rect">
            <a:avLst/>
          </a:prstGeom>
          <a:ln w="12700">
            <a:miter lim="400000"/>
          </a:ln>
        </p:spPr>
      </p:pic>
      <p:sp>
        <p:nvSpPr>
          <p:cNvPr id="925" name="Image and parameter space"/>
          <p:cNvSpPr txBox="1">
            <a:spLocks noGrp="1"/>
          </p:cNvSpPr>
          <p:nvPr>
            <p:ph type="title"/>
          </p:nvPr>
        </p:nvSpPr>
        <p:spPr>
          <a:xfrm>
            <a:off x="952500" y="540910"/>
            <a:ext cx="11099800" cy="111283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Image and parameter space</a:t>
            </a:r>
          </a:p>
        </p:txBody>
      </p:sp>
      <p:pic>
        <p:nvPicPr>
          <p:cNvPr id="926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2300" y="2654300"/>
            <a:ext cx="2260600" cy="419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64" y="388458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8" name="latex-image-16.pdf" descr="latex-image-1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56200" y="6623524"/>
            <a:ext cx="2413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9" name="latex-image-17.pdf" descr="latex-image-1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43200" y="4191000"/>
            <a:ext cx="228600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930" name="variables"/>
          <p:cNvSpPr txBox="1"/>
          <p:nvPr/>
        </p:nvSpPr>
        <p:spPr>
          <a:xfrm>
            <a:off x="2158949" y="1963523"/>
            <a:ext cx="104150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931" name="parameters"/>
          <p:cNvSpPr txBox="1"/>
          <p:nvPr/>
        </p:nvSpPr>
        <p:spPr>
          <a:xfrm>
            <a:off x="2927248" y="3413741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932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4154307">
            <a:off x="2988508" y="3194261"/>
            <a:ext cx="406074" cy="216093"/>
          </a:xfrm>
          <a:prstGeom prst="rect">
            <a:avLst/>
          </a:prstGeom>
        </p:spPr>
      </p:pic>
      <p:pic>
        <p:nvPicPr>
          <p:cNvPr id="934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398650">
            <a:off x="3729295" y="3183270"/>
            <a:ext cx="421579" cy="216093"/>
          </a:xfrm>
          <a:prstGeom prst="rect">
            <a:avLst/>
          </a:prstGeom>
        </p:spPr>
      </p:pic>
      <p:pic>
        <p:nvPicPr>
          <p:cNvPr id="936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2913031" y="2427289"/>
            <a:ext cx="413471" cy="216093"/>
          </a:xfrm>
          <a:prstGeom prst="rect">
            <a:avLst/>
          </a:prstGeom>
        </p:spPr>
      </p:pic>
      <p:pic>
        <p:nvPicPr>
          <p:cNvPr id="938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1933347" y="2417397"/>
            <a:ext cx="434986" cy="216093"/>
          </a:xfrm>
          <a:prstGeom prst="rect">
            <a:avLst/>
          </a:prstGeom>
        </p:spPr>
      </p:pic>
      <p:sp>
        <p:nvSpPr>
          <p:cNvPr id="940" name="Circle"/>
          <p:cNvSpPr/>
          <p:nvPr/>
        </p:nvSpPr>
        <p:spPr>
          <a:xfrm>
            <a:off x="3492116" y="6007100"/>
            <a:ext cx="112192" cy="112192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41" name="latex-image-18.pdf" descr="latex-image-18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619500" y="5765800"/>
            <a:ext cx="431800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Arrow"/>
          <p:cNvSpPr/>
          <p:nvPr/>
        </p:nvSpPr>
        <p:spPr>
          <a:xfrm>
            <a:off x="5671979" y="5252857"/>
            <a:ext cx="1778705" cy="2225536"/>
          </a:xfrm>
          <a:prstGeom prst="rightArrow">
            <a:avLst>
              <a:gd name="adj1" fmla="val 69005"/>
              <a:gd name="adj2" fmla="val 25961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Image space"/>
          <p:cNvSpPr txBox="1"/>
          <p:nvPr/>
        </p:nvSpPr>
        <p:spPr>
          <a:xfrm>
            <a:off x="2068785" y="9074149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944" name="Parameter space"/>
          <p:cNvSpPr txBox="1"/>
          <p:nvPr/>
        </p:nvSpPr>
        <p:spPr>
          <a:xfrm>
            <a:off x="8809602" y="9059364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sp>
        <p:nvSpPr>
          <p:cNvPr id="945" name="Circle"/>
          <p:cNvSpPr/>
          <p:nvPr/>
        </p:nvSpPr>
        <p:spPr>
          <a:xfrm>
            <a:off x="4444616" y="5029200"/>
            <a:ext cx="112192" cy="112192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46" name="latex-image-19.pdf" descr="latex-image-19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608661" y="4768850"/>
            <a:ext cx="431801" cy="215900"/>
          </a:xfrm>
          <a:prstGeom prst="rect">
            <a:avLst/>
          </a:prstGeom>
          <a:ln w="12700">
            <a:miter lim="400000"/>
          </a:ln>
        </p:spPr>
      </p:pic>
      <p:sp>
        <p:nvSpPr>
          <p:cNvPr id="947" name="Circle"/>
          <p:cNvSpPr/>
          <p:nvPr/>
        </p:nvSpPr>
        <p:spPr>
          <a:xfrm>
            <a:off x="2041911" y="7442200"/>
            <a:ext cx="112193" cy="112192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48" name="latex-image-21.pdf" descr="latex-image-21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16372" y="7031533"/>
            <a:ext cx="758568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949" name="four points become…"/>
          <p:cNvSpPr txBox="1"/>
          <p:nvPr/>
        </p:nvSpPr>
        <p:spPr>
          <a:xfrm>
            <a:off x="5595373" y="5813175"/>
            <a:ext cx="1778704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/>
            </a:pPr>
            <a:r>
              <a:t>four points become</a:t>
            </a:r>
          </a:p>
          <a:p>
            <a:pPr>
              <a:defRPr sz="2400"/>
            </a:pPr>
            <a:r>
              <a:t>?</a:t>
            </a:r>
          </a:p>
        </p:txBody>
      </p:sp>
      <p:sp>
        <p:nvSpPr>
          <p:cNvPr id="950" name="Circle"/>
          <p:cNvSpPr/>
          <p:nvPr/>
        </p:nvSpPr>
        <p:spPr>
          <a:xfrm>
            <a:off x="3487204" y="6959600"/>
            <a:ext cx="112192" cy="112192"/>
          </a:xfrm>
          <a:prstGeom prst="ellipse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51" name="latex-image-22.pdf" descr="latex-image-22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608747" y="7163792"/>
            <a:ext cx="589350" cy="215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083283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</a:t>
            </a:r>
            <a:r>
              <a:rPr dirty="0"/>
              <a:t>mplementation</a:t>
            </a:r>
          </a:p>
        </p:txBody>
      </p:sp>
      <p:sp>
        <p:nvSpPr>
          <p:cNvPr id="954" name="Initialize accumulator H to all zeros…"/>
          <p:cNvSpPr txBox="1"/>
          <p:nvPr/>
        </p:nvSpPr>
        <p:spPr>
          <a:xfrm>
            <a:off x="711200" y="2744490"/>
            <a:ext cx="8289925" cy="5442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423333" indent="-423333" algn="l" defTabSz="914400">
              <a:lnSpc>
                <a:spcPct val="90000"/>
              </a:lnSpc>
              <a:spcBef>
                <a:spcPts val="600"/>
              </a:spcBef>
              <a:buSzPct val="100000"/>
              <a:buAutoNum type="arabicPeriod"/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t>Initialize accumulator H to all zeros</a:t>
            </a:r>
          </a:p>
          <a:p>
            <a:pPr algn="l" defTabSz="914400">
              <a:lnSpc>
                <a:spcPct val="90000"/>
              </a:lnSpc>
              <a:spcBef>
                <a:spcPts val="600"/>
              </a:spcBef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423333" indent="-423333" algn="l" defTabSz="914400">
              <a:lnSpc>
                <a:spcPct val="90000"/>
              </a:lnSpc>
              <a:spcBef>
                <a:spcPts val="600"/>
              </a:spcBef>
              <a:buSzPct val="100000"/>
              <a:buAutoNum type="arabicPeriod" startAt="2"/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t>For each edge point (x,y) in the image  </a:t>
            </a:r>
            <a:br/>
            <a:r>
              <a:t>    For θ = 0 to 180</a:t>
            </a:r>
            <a:br/>
            <a:r>
              <a:t>	    ρ = x cos θ + y sin θ</a:t>
            </a:r>
            <a:br/>
            <a:r>
              <a:t>	    H(θ, ρ) = H(θ, ρ) + 1</a:t>
            </a:r>
            <a:br/>
            <a:r>
              <a:t>    end</a:t>
            </a:r>
            <a:br/>
            <a:r>
              <a:t>end</a:t>
            </a:r>
          </a:p>
          <a:p>
            <a:pPr algn="l" defTabSz="914400">
              <a:lnSpc>
                <a:spcPct val="90000"/>
              </a:lnSpc>
              <a:spcBef>
                <a:spcPts val="600"/>
              </a:spcBef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423333" indent="-423333" algn="l" defTabSz="914400">
              <a:lnSpc>
                <a:spcPct val="90000"/>
              </a:lnSpc>
              <a:spcBef>
                <a:spcPts val="600"/>
              </a:spcBef>
              <a:buSzPct val="100000"/>
              <a:buAutoNum type="arabicPeriod" startAt="3"/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t>Find the value(s) of (θ, ρ) where H(θ, ρ) is a local maximum</a:t>
            </a:r>
          </a:p>
          <a:p>
            <a:pPr algn="l" defTabSz="914400">
              <a:lnSpc>
                <a:spcPct val="90000"/>
              </a:lnSpc>
              <a:spcBef>
                <a:spcPts val="600"/>
              </a:spcBef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423333" indent="-423333" algn="l" defTabSz="914400">
              <a:lnSpc>
                <a:spcPct val="90000"/>
              </a:lnSpc>
              <a:spcBef>
                <a:spcPts val="600"/>
              </a:spcBef>
              <a:buSzPct val="100000"/>
              <a:buAutoNum type="arabicPeriod" startAt="4"/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t>The detected line in the image is given by </a:t>
            </a:r>
            <a:br/>
            <a:r>
              <a:t> ρ = x cos θ + y sin θ</a:t>
            </a:r>
          </a:p>
        </p:txBody>
      </p:sp>
      <p:pic>
        <p:nvPicPr>
          <p:cNvPr id="955" name="image57.png" descr="image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0200" y="3352800"/>
            <a:ext cx="3213403" cy="3421293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NOTE: Watch your coordinates. Image origin is top left!"/>
          <p:cNvSpPr txBox="1"/>
          <p:nvPr/>
        </p:nvSpPr>
        <p:spPr>
          <a:xfrm>
            <a:off x="690117" y="8794750"/>
            <a:ext cx="113705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NOTE: Watch your coordinates. Image origin is top left!</a:t>
            </a:r>
          </a:p>
        </p:txBody>
      </p:sp>
    </p:spTree>
    <p:extLst>
      <p:ext uri="{BB962C8B-B14F-4D97-AF65-F5344CB8AC3E}">
        <p14:creationId xmlns:p14="http://schemas.microsoft.com/office/powerpoint/2010/main" val="4248487651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Image space"/>
          <p:cNvSpPr txBox="1"/>
          <p:nvPr/>
        </p:nvSpPr>
        <p:spPr>
          <a:xfrm>
            <a:off x="2589883" y="6987822"/>
            <a:ext cx="2686483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Image space</a:t>
            </a:r>
          </a:p>
        </p:txBody>
      </p:sp>
      <p:sp>
        <p:nvSpPr>
          <p:cNvPr id="959" name="Votes"/>
          <p:cNvSpPr txBox="1"/>
          <p:nvPr/>
        </p:nvSpPr>
        <p:spPr>
          <a:xfrm>
            <a:off x="7189893" y="6987822"/>
            <a:ext cx="4768428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 sz="3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Votes</a:t>
            </a:r>
          </a:p>
        </p:txBody>
      </p:sp>
      <p:pic>
        <p:nvPicPr>
          <p:cNvPr id="960" name="image.jpg" descr="image.jpg"/>
          <p:cNvPicPr>
            <a:picLocks noChangeAspect="1"/>
          </p:cNvPicPr>
          <p:nvPr/>
        </p:nvPicPr>
        <p:blipFill>
          <a:blip r:embed="rId3">
            <a:extLst/>
          </a:blip>
          <a:srcRect l="49879" t="2141" r="649" b="2141"/>
          <a:stretch>
            <a:fillRect/>
          </a:stretch>
        </p:blipFill>
        <p:spPr>
          <a:xfrm>
            <a:off x="7260593" y="2061666"/>
            <a:ext cx="4627164" cy="4501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961" name="image58.png" descr="image58.png"/>
          <p:cNvPicPr>
            <a:picLocks noChangeAspect="1"/>
          </p:cNvPicPr>
          <p:nvPr/>
        </p:nvPicPr>
        <p:blipFill>
          <a:blip r:embed="rId4">
            <a:extLst/>
          </a:blip>
          <a:srcRect t="21251" r="50691"/>
          <a:stretch>
            <a:fillRect/>
          </a:stretch>
        </p:blipFill>
        <p:spPr>
          <a:xfrm>
            <a:off x="800100" y="2011809"/>
            <a:ext cx="5988670" cy="48095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11365804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Basic shap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Basic shapes</a:t>
            </a:r>
          </a:p>
          <a:p>
            <a:pPr>
              <a:defRPr sz="3000"/>
            </a:pPr>
            <a:r>
              <a:rPr dirty="0"/>
              <a:t>(in parameter space)</a:t>
            </a:r>
          </a:p>
        </p:txBody>
      </p:sp>
      <p:pic>
        <p:nvPicPr>
          <p:cNvPr id="966" name="c-repres-hghsqu" descr="c-repres-hghsqu"/>
          <p:cNvPicPr>
            <a:picLocks/>
          </p:cNvPicPr>
          <p:nvPr/>
        </p:nvPicPr>
        <p:blipFill>
          <a:blip r:embed="rId2">
            <a:extLst/>
          </a:blip>
          <a:srcRect l="6961" t="4233" r="6961" b="5252"/>
          <a:stretch>
            <a:fillRect/>
          </a:stretch>
        </p:blipFill>
        <p:spPr>
          <a:xfrm>
            <a:off x="4657129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7" name="c-repres-hghccl" descr="c-repres-hghccl"/>
          <p:cNvPicPr>
            <a:picLocks/>
          </p:cNvPicPr>
          <p:nvPr/>
        </p:nvPicPr>
        <p:blipFill>
          <a:blip r:embed="rId3">
            <a:extLst/>
          </a:blip>
          <a:srcRect l="6785" t="4061" r="6785" b="5214"/>
          <a:stretch>
            <a:fillRect/>
          </a:stretch>
        </p:blipFill>
        <p:spPr>
          <a:xfrm>
            <a:off x="8534052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8" name="image.jpg" descr="image.jpg"/>
          <p:cNvPicPr>
            <a:picLocks/>
          </p:cNvPicPr>
          <p:nvPr/>
        </p:nvPicPr>
        <p:blipFill>
          <a:blip r:embed="rId4">
            <a:extLst/>
          </a:blip>
          <a:srcRect l="49879" t="2141" r="649" b="2141"/>
          <a:stretch>
            <a:fillRect/>
          </a:stretch>
        </p:blipFill>
        <p:spPr>
          <a:xfrm>
            <a:off x="660747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can you guess the shape?"/>
          <p:cNvSpPr txBox="1"/>
          <p:nvPr/>
        </p:nvSpPr>
        <p:spPr>
          <a:xfrm>
            <a:off x="3751427" y="7232650"/>
            <a:ext cx="55019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can you guess the shape?</a:t>
            </a:r>
          </a:p>
        </p:txBody>
      </p:sp>
    </p:spTree>
    <p:extLst>
      <p:ext uri="{BB962C8B-B14F-4D97-AF65-F5344CB8AC3E}">
        <p14:creationId xmlns:p14="http://schemas.microsoft.com/office/powerpoint/2010/main" val="826405997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c-repres-hghsqu" descr="c-repres-hghsqu"/>
          <p:cNvPicPr>
            <a:picLocks/>
          </p:cNvPicPr>
          <p:nvPr/>
        </p:nvPicPr>
        <p:blipFill>
          <a:blip r:embed="rId2">
            <a:extLst/>
          </a:blip>
          <a:srcRect l="6961" t="4233" r="6961" b="5252"/>
          <a:stretch>
            <a:fillRect/>
          </a:stretch>
        </p:blipFill>
        <p:spPr>
          <a:xfrm>
            <a:off x="4657129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2" name="c-repres-hghccl" descr="c-repres-hghccl"/>
          <p:cNvPicPr>
            <a:picLocks/>
          </p:cNvPicPr>
          <p:nvPr/>
        </p:nvPicPr>
        <p:blipFill>
          <a:blip r:embed="rId3">
            <a:extLst/>
          </a:blip>
          <a:srcRect l="6785" t="4061" r="6785" b="5214"/>
          <a:stretch>
            <a:fillRect/>
          </a:stretch>
        </p:blipFill>
        <p:spPr>
          <a:xfrm>
            <a:off x="8534052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image.jpg" descr="image.jpg"/>
          <p:cNvPicPr>
            <a:picLocks/>
          </p:cNvPicPr>
          <p:nvPr/>
        </p:nvPicPr>
        <p:blipFill>
          <a:blip r:embed="rId4">
            <a:extLst/>
          </a:blip>
          <a:srcRect l="49879" t="2141" r="649" b="2141"/>
          <a:stretch>
            <a:fillRect/>
          </a:stretch>
        </p:blipFill>
        <p:spPr>
          <a:xfrm>
            <a:off x="660747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line"/>
          <p:cNvSpPr txBox="1"/>
          <p:nvPr/>
        </p:nvSpPr>
        <p:spPr>
          <a:xfrm>
            <a:off x="2152895" y="7232650"/>
            <a:ext cx="8257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line</a:t>
            </a:r>
          </a:p>
        </p:txBody>
      </p:sp>
      <p:sp>
        <p:nvSpPr>
          <p:cNvPr id="977" name="Basic shapes…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8000"/>
            </a:pPr>
            <a:r>
              <a:rPr dirty="0"/>
              <a:t>Basic shapes</a:t>
            </a:r>
          </a:p>
          <a:p>
            <a:pPr>
              <a:defRPr sz="3000"/>
            </a:pPr>
            <a:r>
              <a:rPr dirty="0"/>
              <a:t>(in parameter space)</a:t>
            </a:r>
          </a:p>
        </p:txBody>
      </p:sp>
    </p:spTree>
    <p:extLst>
      <p:ext uri="{BB962C8B-B14F-4D97-AF65-F5344CB8AC3E}">
        <p14:creationId xmlns:p14="http://schemas.microsoft.com/office/powerpoint/2010/main" val="116863391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c-repres-hghsqu" descr="c-repres-hghsqu"/>
          <p:cNvPicPr>
            <a:picLocks/>
          </p:cNvPicPr>
          <p:nvPr/>
        </p:nvPicPr>
        <p:blipFill>
          <a:blip r:embed="rId2">
            <a:extLst/>
          </a:blip>
          <a:srcRect l="6961" t="4233" r="6961" b="5252"/>
          <a:stretch>
            <a:fillRect/>
          </a:stretch>
        </p:blipFill>
        <p:spPr>
          <a:xfrm>
            <a:off x="4657129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2" name="c-repres-hghccl" descr="c-repres-hghccl"/>
          <p:cNvPicPr>
            <a:picLocks/>
          </p:cNvPicPr>
          <p:nvPr/>
        </p:nvPicPr>
        <p:blipFill>
          <a:blip r:embed="rId3">
            <a:extLst/>
          </a:blip>
          <a:srcRect l="6785" t="4061" r="6785" b="5214"/>
          <a:stretch>
            <a:fillRect/>
          </a:stretch>
        </p:blipFill>
        <p:spPr>
          <a:xfrm>
            <a:off x="8534052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image.jpg" descr="image.jpg"/>
          <p:cNvPicPr>
            <a:picLocks/>
          </p:cNvPicPr>
          <p:nvPr/>
        </p:nvPicPr>
        <p:blipFill>
          <a:blip r:embed="rId4">
            <a:extLst/>
          </a:blip>
          <a:srcRect l="49879" t="2141" r="649" b="2141"/>
          <a:stretch>
            <a:fillRect/>
          </a:stretch>
        </p:blipFill>
        <p:spPr>
          <a:xfrm>
            <a:off x="660747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line"/>
          <p:cNvSpPr txBox="1"/>
          <p:nvPr/>
        </p:nvSpPr>
        <p:spPr>
          <a:xfrm>
            <a:off x="2152895" y="7232650"/>
            <a:ext cx="8257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line</a:t>
            </a:r>
          </a:p>
        </p:txBody>
      </p:sp>
      <p:sp>
        <p:nvSpPr>
          <p:cNvPr id="975" name="rectangle"/>
          <p:cNvSpPr txBox="1"/>
          <p:nvPr/>
        </p:nvSpPr>
        <p:spPr>
          <a:xfrm>
            <a:off x="5483758" y="7232650"/>
            <a:ext cx="20372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rectangle</a:t>
            </a:r>
          </a:p>
        </p:txBody>
      </p:sp>
      <p:sp>
        <p:nvSpPr>
          <p:cNvPr id="977" name="Basic shapes…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8000"/>
            </a:pPr>
            <a:r>
              <a:rPr dirty="0"/>
              <a:t>Basic shapes</a:t>
            </a:r>
          </a:p>
          <a:p>
            <a:pPr>
              <a:defRPr sz="3000"/>
            </a:pPr>
            <a:r>
              <a:rPr dirty="0"/>
              <a:t>(in parameter space)</a:t>
            </a:r>
          </a:p>
        </p:txBody>
      </p:sp>
    </p:spTree>
    <p:extLst>
      <p:ext uri="{BB962C8B-B14F-4D97-AF65-F5344CB8AC3E}">
        <p14:creationId xmlns:p14="http://schemas.microsoft.com/office/powerpoint/2010/main" val="3905700521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c-repres-hghsqu" descr="c-repres-hghsqu"/>
          <p:cNvPicPr>
            <a:picLocks/>
          </p:cNvPicPr>
          <p:nvPr/>
        </p:nvPicPr>
        <p:blipFill>
          <a:blip r:embed="rId2">
            <a:extLst/>
          </a:blip>
          <a:srcRect l="6961" t="4233" r="6961" b="5252"/>
          <a:stretch>
            <a:fillRect/>
          </a:stretch>
        </p:blipFill>
        <p:spPr>
          <a:xfrm>
            <a:off x="4657129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2" name="c-repres-hghccl" descr="c-repres-hghccl"/>
          <p:cNvPicPr>
            <a:picLocks/>
          </p:cNvPicPr>
          <p:nvPr/>
        </p:nvPicPr>
        <p:blipFill>
          <a:blip r:embed="rId3">
            <a:extLst/>
          </a:blip>
          <a:srcRect l="6785" t="4061" r="6785" b="5214"/>
          <a:stretch>
            <a:fillRect/>
          </a:stretch>
        </p:blipFill>
        <p:spPr>
          <a:xfrm>
            <a:off x="8534052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3" name="image.jpg" descr="image.jpg"/>
          <p:cNvPicPr>
            <a:picLocks/>
          </p:cNvPicPr>
          <p:nvPr/>
        </p:nvPicPr>
        <p:blipFill>
          <a:blip r:embed="rId4">
            <a:extLst/>
          </a:blip>
          <a:srcRect l="49879" t="2141" r="649" b="2141"/>
          <a:stretch>
            <a:fillRect/>
          </a:stretch>
        </p:blipFill>
        <p:spPr>
          <a:xfrm>
            <a:off x="660747" y="3083371"/>
            <a:ext cx="38100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line"/>
          <p:cNvSpPr txBox="1"/>
          <p:nvPr/>
        </p:nvSpPr>
        <p:spPr>
          <a:xfrm>
            <a:off x="2152895" y="7232650"/>
            <a:ext cx="82570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line</a:t>
            </a:r>
          </a:p>
        </p:txBody>
      </p:sp>
      <p:sp>
        <p:nvSpPr>
          <p:cNvPr id="975" name="rectangle"/>
          <p:cNvSpPr txBox="1"/>
          <p:nvPr/>
        </p:nvSpPr>
        <p:spPr>
          <a:xfrm>
            <a:off x="5483758" y="7232650"/>
            <a:ext cx="20372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rectangle</a:t>
            </a:r>
          </a:p>
        </p:txBody>
      </p:sp>
      <p:sp>
        <p:nvSpPr>
          <p:cNvPr id="976" name="circle"/>
          <p:cNvSpPr txBox="1"/>
          <p:nvPr/>
        </p:nvSpPr>
        <p:spPr>
          <a:xfrm>
            <a:off x="9827090" y="7232650"/>
            <a:ext cx="12239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circle</a:t>
            </a:r>
          </a:p>
        </p:txBody>
      </p:sp>
      <p:sp>
        <p:nvSpPr>
          <p:cNvPr id="977" name="Basic shapes…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8000"/>
            </a:pPr>
            <a:r>
              <a:rPr dirty="0"/>
              <a:t>Basic shapes</a:t>
            </a:r>
          </a:p>
          <a:p>
            <a:pPr>
              <a:defRPr sz="3000"/>
            </a:pPr>
            <a:r>
              <a:rPr dirty="0"/>
              <a:t>(in parameter space)</a:t>
            </a:r>
          </a:p>
        </p:txBody>
      </p:sp>
    </p:spTree>
    <p:extLst>
      <p:ext uri="{BB962C8B-B14F-4D97-AF65-F5344CB8AC3E}">
        <p14:creationId xmlns:p14="http://schemas.microsoft.com/office/powerpoint/2010/main" val="1712791368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Basic Shap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Shapes</a:t>
            </a:r>
          </a:p>
        </p:txBody>
      </p:sp>
      <p:pic>
        <p:nvPicPr>
          <p:cNvPr id="980" name="c-repres-hghc18" descr="c-repres-hghc18"/>
          <p:cNvPicPr>
            <a:picLocks noChangeAspect="1"/>
          </p:cNvPicPr>
          <p:nvPr/>
        </p:nvPicPr>
        <p:blipFill>
          <a:blip r:embed="rId2">
            <a:extLst/>
          </a:blip>
          <a:srcRect l="6741" t="2432" r="6741" b="2432"/>
          <a:stretch>
            <a:fillRect/>
          </a:stretch>
        </p:blipFill>
        <p:spPr>
          <a:xfrm>
            <a:off x="7548066" y="3062089"/>
            <a:ext cx="3745771" cy="5534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1" name="c-repres-imac18" descr="c-repres-imac18"/>
          <p:cNvPicPr>
            <a:picLocks noChangeAspect="1"/>
          </p:cNvPicPr>
          <p:nvPr/>
        </p:nvPicPr>
        <p:blipFill>
          <a:blip r:embed="rId3">
            <a:extLst/>
          </a:blip>
          <a:srcRect l="5577" t="5657" r="5577" b="5657"/>
          <a:stretch>
            <a:fillRect/>
          </a:stretch>
        </p:blipFill>
        <p:spPr>
          <a:xfrm>
            <a:off x="1588492" y="3051571"/>
            <a:ext cx="5565970" cy="55560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376812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More complex im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complex image</a:t>
            </a:r>
          </a:p>
        </p:txBody>
      </p:sp>
      <p:pic>
        <p:nvPicPr>
          <p:cNvPr id="984" name="image51.jpg" descr="image51.jpg"/>
          <p:cNvPicPr>
            <a:picLocks noChangeAspect="1"/>
          </p:cNvPicPr>
          <p:nvPr/>
        </p:nvPicPr>
        <p:blipFill>
          <a:blip r:embed="rId2">
            <a:extLst/>
          </a:blip>
          <a:srcRect l="676" t="3558" r="51002" b="1369"/>
          <a:stretch>
            <a:fillRect/>
          </a:stretch>
        </p:blipFill>
        <p:spPr>
          <a:xfrm>
            <a:off x="967184" y="3515121"/>
            <a:ext cx="4735663" cy="4774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985" name="image51.jpg" descr="image51.jpg"/>
          <p:cNvPicPr>
            <a:picLocks noChangeAspect="1"/>
          </p:cNvPicPr>
          <p:nvPr/>
        </p:nvPicPr>
        <p:blipFill>
          <a:blip r:embed="rId2">
            <a:extLst/>
          </a:blip>
          <a:srcRect l="50368" t="3558" r="513" b="19804"/>
          <a:stretch>
            <a:fillRect/>
          </a:stretch>
        </p:blipFill>
        <p:spPr>
          <a:xfrm>
            <a:off x="6065837" y="3515121"/>
            <a:ext cx="5971797" cy="47745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175786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50596" r="1109" b="1831"/>
          <a:stretch>
            <a:fillRect/>
          </a:stretch>
        </p:blipFill>
        <p:spPr>
          <a:xfrm>
            <a:off x="7272033" y="2438117"/>
            <a:ext cx="4603956" cy="4499640"/>
          </a:xfrm>
          <a:prstGeom prst="rect">
            <a:avLst/>
          </a:prstGeom>
          <a:ln w="12700">
            <a:miter lim="400000"/>
          </a:ln>
        </p:spPr>
      </p:pic>
      <p:sp>
        <p:nvSpPr>
          <p:cNvPr id="988" name="In practice, measurements are noisy…"/>
          <p:cNvSpPr txBox="1"/>
          <p:nvPr/>
        </p:nvSpPr>
        <p:spPr>
          <a:xfrm>
            <a:off x="2502357" y="1047750"/>
            <a:ext cx="80000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 practice, measurements are noisy…</a:t>
            </a:r>
          </a:p>
        </p:txBody>
      </p:sp>
      <p:pic>
        <p:nvPicPr>
          <p:cNvPr id="98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t="18034" r="50191"/>
          <a:stretch>
            <a:fillRect/>
          </a:stretch>
        </p:blipFill>
        <p:spPr>
          <a:xfrm>
            <a:off x="518724" y="2224995"/>
            <a:ext cx="6225794" cy="4925975"/>
          </a:xfrm>
          <a:prstGeom prst="rect">
            <a:avLst/>
          </a:prstGeom>
          <a:ln w="12700">
            <a:miter lim="400000"/>
          </a:ln>
        </p:spPr>
      </p:pic>
      <p:sp>
        <p:nvSpPr>
          <p:cNvPr id="990" name="Image space"/>
          <p:cNvSpPr txBox="1"/>
          <p:nvPr/>
        </p:nvSpPr>
        <p:spPr>
          <a:xfrm>
            <a:off x="2589883" y="6987822"/>
            <a:ext cx="2686483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Image space</a:t>
            </a:r>
          </a:p>
        </p:txBody>
      </p:sp>
      <p:sp>
        <p:nvSpPr>
          <p:cNvPr id="991" name="Votes"/>
          <p:cNvSpPr txBox="1"/>
          <p:nvPr/>
        </p:nvSpPr>
        <p:spPr>
          <a:xfrm>
            <a:off x="7189893" y="6987822"/>
            <a:ext cx="4768428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 sz="3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Votes</a:t>
            </a:r>
          </a:p>
        </p:txBody>
      </p:sp>
    </p:spTree>
    <p:extLst>
      <p:ext uri="{BB962C8B-B14F-4D97-AF65-F5344CB8AC3E}">
        <p14:creationId xmlns:p14="http://schemas.microsoft.com/office/powerpoint/2010/main" val="31149965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6951"/>
            <a:ext cx="13004800" cy="867969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Multi-scale edge detection"/>
          <p:cNvSpPr txBox="1"/>
          <p:nvPr/>
        </p:nvSpPr>
        <p:spPr>
          <a:xfrm>
            <a:off x="3726510" y="8489950"/>
            <a:ext cx="55517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Multi-scale edge detection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50796" t="2829" r="956" b="2829"/>
          <a:stretch>
            <a:fillRect/>
          </a:stretch>
        </p:blipFill>
        <p:spPr>
          <a:xfrm>
            <a:off x="7354186" y="2402482"/>
            <a:ext cx="4439900" cy="4396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996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t="22067" r="50187"/>
          <a:stretch>
            <a:fillRect/>
          </a:stretch>
        </p:blipFill>
        <p:spPr>
          <a:xfrm>
            <a:off x="854763" y="2263179"/>
            <a:ext cx="6156871" cy="4877841"/>
          </a:xfrm>
          <a:prstGeom prst="rect">
            <a:avLst/>
          </a:prstGeom>
          <a:ln w="12700">
            <a:miter lim="400000"/>
          </a:ln>
        </p:spPr>
      </p:pic>
      <p:sp>
        <p:nvSpPr>
          <p:cNvPr id="997" name="Image space"/>
          <p:cNvSpPr txBox="1"/>
          <p:nvPr/>
        </p:nvSpPr>
        <p:spPr>
          <a:xfrm>
            <a:off x="2589883" y="6987822"/>
            <a:ext cx="2686483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Image space</a:t>
            </a:r>
          </a:p>
        </p:txBody>
      </p:sp>
      <p:sp>
        <p:nvSpPr>
          <p:cNvPr id="998" name="Votes"/>
          <p:cNvSpPr txBox="1"/>
          <p:nvPr/>
        </p:nvSpPr>
        <p:spPr>
          <a:xfrm>
            <a:off x="7189893" y="6987822"/>
            <a:ext cx="4768428" cy="650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 sz="3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Votes</a:t>
            </a:r>
          </a:p>
        </p:txBody>
      </p:sp>
      <p:sp>
        <p:nvSpPr>
          <p:cNvPr id="999" name="Too much noise …"/>
          <p:cNvSpPr txBox="1"/>
          <p:nvPr/>
        </p:nvSpPr>
        <p:spPr>
          <a:xfrm>
            <a:off x="4551984" y="1047750"/>
            <a:ext cx="39008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Too much noise …</a:t>
            </a:r>
          </a:p>
        </p:txBody>
      </p:sp>
    </p:spTree>
    <p:extLst>
      <p:ext uri="{BB962C8B-B14F-4D97-AF65-F5344CB8AC3E}">
        <p14:creationId xmlns:p14="http://schemas.microsoft.com/office/powerpoint/2010/main" val="1081524002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Effects of noise lev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Effects of noise level</a:t>
            </a:r>
          </a:p>
        </p:txBody>
      </p:sp>
      <p:sp>
        <p:nvSpPr>
          <p:cNvPr id="1004" name="More noise, less votes (in the right bin)"/>
          <p:cNvSpPr txBox="1"/>
          <p:nvPr/>
        </p:nvSpPr>
        <p:spPr>
          <a:xfrm>
            <a:off x="3204529" y="8658672"/>
            <a:ext cx="6833602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dirty="0"/>
              <a:t>More noise</a:t>
            </a:r>
            <a:r>
              <a:t>, </a:t>
            </a:r>
            <a:r>
              <a:rPr lang="en-US"/>
              <a:t>fewer</a:t>
            </a:r>
            <a:r>
              <a:t> </a:t>
            </a:r>
            <a:r>
              <a:rPr dirty="0"/>
              <a:t>votes (in the right bin) </a:t>
            </a:r>
          </a:p>
        </p:txBody>
      </p:sp>
      <p:graphicFrame>
        <p:nvGraphicFramePr>
          <p:cNvPr id="1005" name="2D Column Chart"/>
          <p:cNvGraphicFramePr/>
          <p:nvPr/>
        </p:nvGraphicFramePr>
        <p:xfrm>
          <a:off x="1962286" y="3225403"/>
          <a:ext cx="8835486" cy="5055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06" name="Number of votes for a line of 20 points with increasing noise"/>
          <p:cNvSpPr txBox="1"/>
          <p:nvPr/>
        </p:nvSpPr>
        <p:spPr>
          <a:xfrm>
            <a:off x="2260047" y="2520949"/>
            <a:ext cx="823996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Number of votes for a line of 20 points with increasing noise</a:t>
            </a:r>
          </a:p>
        </p:txBody>
      </p:sp>
    </p:spTree>
    <p:extLst>
      <p:ext uri="{BB962C8B-B14F-4D97-AF65-F5344CB8AC3E}">
        <p14:creationId xmlns:p14="http://schemas.microsoft.com/office/powerpoint/2010/main" val="3062179976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Effect of noise poi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Effect of noise points</a:t>
            </a:r>
          </a:p>
        </p:txBody>
      </p:sp>
      <p:graphicFrame>
        <p:nvGraphicFramePr>
          <p:cNvPr id="1009" name="2D Column Chart"/>
          <p:cNvGraphicFramePr/>
          <p:nvPr/>
        </p:nvGraphicFramePr>
        <p:xfrm>
          <a:off x="1812166" y="2743200"/>
          <a:ext cx="9098921" cy="5448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10" name="More noise, more votes (in the wrong bin)"/>
          <p:cNvSpPr txBox="1"/>
          <p:nvPr/>
        </p:nvSpPr>
        <p:spPr>
          <a:xfrm>
            <a:off x="2985636" y="8661400"/>
            <a:ext cx="727138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More noise, more votes (in the wrong bin) </a:t>
            </a:r>
          </a:p>
        </p:txBody>
      </p:sp>
    </p:spTree>
    <p:extLst>
      <p:ext uri="{BB962C8B-B14F-4D97-AF65-F5344CB8AC3E}">
        <p14:creationId xmlns:p14="http://schemas.microsoft.com/office/powerpoint/2010/main" val="613293518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Real-world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Real-world example</a:t>
            </a:r>
          </a:p>
        </p:txBody>
      </p:sp>
      <p:pic>
        <p:nvPicPr>
          <p:cNvPr id="101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8666" y="3884612"/>
            <a:ext cx="3175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173" y="3884612"/>
            <a:ext cx="3175001" cy="317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3626" y="3900487"/>
            <a:ext cx="3175001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Original"/>
          <p:cNvSpPr txBox="1"/>
          <p:nvPr/>
        </p:nvSpPr>
        <p:spPr>
          <a:xfrm>
            <a:off x="1206923" y="7253287"/>
            <a:ext cx="13335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sz="1800"/>
            </a:pPr>
            <a:r>
              <a:rPr sz="2400"/>
              <a:t>Original</a:t>
            </a:r>
          </a:p>
        </p:txBody>
      </p:sp>
      <p:sp>
        <p:nvSpPr>
          <p:cNvPr id="1017" name="Edges"/>
          <p:cNvSpPr txBox="1"/>
          <p:nvPr/>
        </p:nvSpPr>
        <p:spPr>
          <a:xfrm>
            <a:off x="4280323" y="7221537"/>
            <a:ext cx="2071688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sz="1800"/>
            </a:pPr>
            <a:r>
              <a:rPr sz="2400"/>
              <a:t>Edges</a:t>
            </a:r>
          </a:p>
        </p:txBody>
      </p:sp>
      <p:sp>
        <p:nvSpPr>
          <p:cNvPr id="1018" name="Hough Lines"/>
          <p:cNvSpPr txBox="1"/>
          <p:nvPr/>
        </p:nvSpPr>
        <p:spPr>
          <a:xfrm>
            <a:off x="9836718" y="7221537"/>
            <a:ext cx="2588817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 sz="1800"/>
            </a:pPr>
            <a:r>
              <a:rPr sz="2400"/>
              <a:t>Hough Lines</a:t>
            </a:r>
          </a:p>
        </p:txBody>
      </p:sp>
      <p:pic>
        <p:nvPicPr>
          <p:cNvPr id="1019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71160" y="3900487"/>
            <a:ext cx="2104974" cy="317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0" name="parameter space"/>
          <p:cNvSpPr txBox="1"/>
          <p:nvPr/>
        </p:nvSpPr>
        <p:spPr>
          <a:xfrm>
            <a:off x="6990953" y="7253287"/>
            <a:ext cx="2465388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14400">
              <a:lnSpc>
                <a:spcPct val="93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2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370529401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Hough Circ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Hough Circles</a:t>
            </a:r>
          </a:p>
        </p:txBody>
      </p:sp>
    </p:spTree>
    <p:extLst>
      <p:ext uri="{BB962C8B-B14F-4D97-AF65-F5344CB8AC3E}">
        <p14:creationId xmlns:p14="http://schemas.microsoft.com/office/powerpoint/2010/main" val="1147830784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latex-image-23.pdf" descr="latex-image-2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426" y="3873925"/>
            <a:ext cx="4673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latex-image-23.pdf" descr="latex-image-2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6518" y="3873925"/>
            <a:ext cx="46736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parameters"/>
          <p:cNvSpPr txBox="1"/>
          <p:nvPr/>
        </p:nvSpPr>
        <p:spPr>
          <a:xfrm>
            <a:off x="7850568" y="3156789"/>
            <a:ext cx="12829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47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818335">
            <a:off x="9259035" y="3628882"/>
            <a:ext cx="413471" cy="216092"/>
          </a:xfrm>
          <a:prstGeom prst="rect">
            <a:avLst/>
          </a:prstGeom>
        </p:spPr>
      </p:pic>
      <p:pic>
        <p:nvPicPr>
          <p:cNvPr id="149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7063589">
            <a:off x="7401416" y="3614073"/>
            <a:ext cx="434986" cy="216093"/>
          </a:xfrm>
          <a:prstGeom prst="rect">
            <a:avLst/>
          </a:prstGeom>
        </p:spPr>
      </p:pic>
      <p:pic>
        <p:nvPicPr>
          <p:cNvPr id="151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2757950">
            <a:off x="8441646" y="4468174"/>
            <a:ext cx="739229" cy="216093"/>
          </a:xfrm>
          <a:prstGeom prst="rect">
            <a:avLst/>
          </a:prstGeom>
        </p:spPr>
      </p:pic>
      <p:pic>
        <p:nvPicPr>
          <p:cNvPr id="153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398650">
            <a:off x="9962670" y="4468592"/>
            <a:ext cx="421579" cy="216092"/>
          </a:xfrm>
          <a:prstGeom prst="rect">
            <a:avLst/>
          </a:prstGeom>
        </p:spPr>
      </p:pic>
      <p:sp>
        <p:nvSpPr>
          <p:cNvPr id="155" name="variables"/>
          <p:cNvSpPr txBox="1"/>
          <p:nvPr/>
        </p:nvSpPr>
        <p:spPr>
          <a:xfrm>
            <a:off x="9042567" y="4763305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156" name="parameters"/>
          <p:cNvSpPr txBox="1"/>
          <p:nvPr/>
        </p:nvSpPr>
        <p:spPr>
          <a:xfrm>
            <a:off x="2582333" y="3167350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57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818335">
            <a:off x="3990799" y="3639442"/>
            <a:ext cx="413472" cy="216093"/>
          </a:xfrm>
          <a:prstGeom prst="rect">
            <a:avLst/>
          </a:prstGeom>
        </p:spPr>
      </p:pic>
      <p:pic>
        <p:nvPicPr>
          <p:cNvPr id="159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7063589">
            <a:off x="2133181" y="3624633"/>
            <a:ext cx="434986" cy="216093"/>
          </a:xfrm>
          <a:prstGeom prst="rect">
            <a:avLst/>
          </a:prstGeom>
        </p:spPr>
      </p:pic>
      <p:pic>
        <p:nvPicPr>
          <p:cNvPr id="161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2757950">
            <a:off x="1623085" y="4479872"/>
            <a:ext cx="739229" cy="216093"/>
          </a:xfrm>
          <a:prstGeom prst="rect">
            <a:avLst/>
          </a:prstGeom>
        </p:spPr>
      </p:pic>
      <p:pic>
        <p:nvPicPr>
          <p:cNvPr id="163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398650">
            <a:off x="3144109" y="4480290"/>
            <a:ext cx="421579" cy="216092"/>
          </a:xfrm>
          <a:prstGeom prst="rect">
            <a:avLst/>
          </a:prstGeom>
        </p:spPr>
      </p:pic>
      <p:sp>
        <p:nvSpPr>
          <p:cNvPr id="165" name="variables"/>
          <p:cNvSpPr txBox="1"/>
          <p:nvPr/>
        </p:nvSpPr>
        <p:spPr>
          <a:xfrm>
            <a:off x="2224006" y="4775003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27" name="Effect of noise points">
            <a:extLst>
              <a:ext uri="{FF2B5EF4-FFF2-40B4-BE49-F238E27FC236}">
                <a16:creationId xmlns:a16="http://schemas.microsoft.com/office/drawing/2014/main" xmlns="" id="{07F1D086-2ABD-4971-835C-ABA73FCAD1C8}"/>
              </a:ext>
            </a:extLst>
          </p:cNvPr>
          <p:cNvSpPr txBox="1">
            <a:spLocks/>
          </p:cNvSpPr>
          <p:nvPr/>
        </p:nvSpPr>
        <p:spPr>
          <a:xfrm>
            <a:off x="261257" y="943428"/>
            <a:ext cx="12482286" cy="1660071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Let’s assume radius known</a:t>
            </a:r>
          </a:p>
        </p:txBody>
      </p:sp>
      <p:sp>
        <p:nvSpPr>
          <p:cNvPr id="28" name="How big does the accumulator need to be?">
            <a:extLst>
              <a:ext uri="{FF2B5EF4-FFF2-40B4-BE49-F238E27FC236}">
                <a16:creationId xmlns:a16="http://schemas.microsoft.com/office/drawing/2014/main" xmlns="" id="{CA5A150C-2A24-409F-9B74-7D4DC221BFAC}"/>
              </a:ext>
            </a:extLst>
          </p:cNvPr>
          <p:cNvSpPr txBox="1"/>
          <p:nvPr/>
        </p:nvSpPr>
        <p:spPr>
          <a:xfrm>
            <a:off x="3225070" y="6165446"/>
            <a:ext cx="6554679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is the dimension of the parameter space?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130387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848" t="4013" r="3848" b="4013"/>
          <a:stretch>
            <a:fillRect/>
          </a:stretch>
        </p:blipFill>
        <p:spPr>
          <a:xfrm>
            <a:off x="554177" y="2786656"/>
            <a:ext cx="5685627" cy="556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888" t="3932" r="3888" b="3932"/>
          <a:stretch>
            <a:fillRect/>
          </a:stretch>
        </p:blipFill>
        <p:spPr>
          <a:xfrm>
            <a:off x="6780072" y="2786854"/>
            <a:ext cx="5670568" cy="556194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Circle"/>
          <p:cNvSpPr/>
          <p:nvPr/>
        </p:nvSpPr>
        <p:spPr>
          <a:xfrm>
            <a:off x="5043128" y="4399160"/>
            <a:ext cx="91680" cy="91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9" name="latex-image-5.pdf" descr="latex-image-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14823" y="5357515"/>
            <a:ext cx="110793" cy="110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latex-image-6.pdf" descr="latex-image-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7172" y="2853716"/>
            <a:ext cx="83232" cy="15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latex-image-7.pdf" descr="latex-image-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91368" y="4063774"/>
            <a:ext cx="559399" cy="26880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Image space"/>
          <p:cNvSpPr txBox="1"/>
          <p:nvPr/>
        </p:nvSpPr>
        <p:spPr>
          <a:xfrm>
            <a:off x="2442054" y="8418733"/>
            <a:ext cx="19098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Image space</a:t>
            </a:r>
          </a:p>
        </p:txBody>
      </p:sp>
      <p:sp>
        <p:nvSpPr>
          <p:cNvPr id="143" name="Parameter space"/>
          <p:cNvSpPr txBox="1"/>
          <p:nvPr/>
        </p:nvSpPr>
        <p:spPr>
          <a:xfrm>
            <a:off x="8389442" y="8418733"/>
            <a:ext cx="24518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Parameter space</a:t>
            </a:r>
          </a:p>
        </p:txBody>
      </p:sp>
      <p:pic>
        <p:nvPicPr>
          <p:cNvPr id="144" name="latex-image-23.pdf" descr="latex-image-23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90426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latex-image-23.pdf" descr="latex-image-23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226518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parameters"/>
          <p:cNvSpPr txBox="1"/>
          <p:nvPr/>
        </p:nvSpPr>
        <p:spPr>
          <a:xfrm>
            <a:off x="7850568" y="602274"/>
            <a:ext cx="12829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47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3818335">
            <a:off x="9259035" y="1074367"/>
            <a:ext cx="413471" cy="216092"/>
          </a:xfrm>
          <a:prstGeom prst="rect">
            <a:avLst/>
          </a:prstGeom>
        </p:spPr>
      </p:pic>
      <p:pic>
        <p:nvPicPr>
          <p:cNvPr id="149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7063589">
            <a:off x="7401416" y="1059558"/>
            <a:ext cx="434986" cy="216093"/>
          </a:xfrm>
          <a:prstGeom prst="rect">
            <a:avLst/>
          </a:prstGeom>
        </p:spPr>
      </p:pic>
      <p:pic>
        <p:nvPicPr>
          <p:cNvPr id="151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2757950">
            <a:off x="8441646" y="1913659"/>
            <a:ext cx="739229" cy="216093"/>
          </a:xfrm>
          <a:prstGeom prst="rect">
            <a:avLst/>
          </a:prstGeom>
        </p:spPr>
      </p:pic>
      <p:pic>
        <p:nvPicPr>
          <p:cNvPr id="153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8398650">
            <a:off x="9962670" y="1914077"/>
            <a:ext cx="421579" cy="216092"/>
          </a:xfrm>
          <a:prstGeom prst="rect">
            <a:avLst/>
          </a:prstGeom>
        </p:spPr>
      </p:pic>
      <p:sp>
        <p:nvSpPr>
          <p:cNvPr id="155" name="variables"/>
          <p:cNvSpPr txBox="1"/>
          <p:nvPr/>
        </p:nvSpPr>
        <p:spPr>
          <a:xfrm>
            <a:off x="9042567" y="2208790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156" name="parameters"/>
          <p:cNvSpPr txBox="1"/>
          <p:nvPr/>
        </p:nvSpPr>
        <p:spPr>
          <a:xfrm>
            <a:off x="2582333" y="612835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57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3818335">
            <a:off x="3990799" y="1084927"/>
            <a:ext cx="413472" cy="216093"/>
          </a:xfrm>
          <a:prstGeom prst="rect">
            <a:avLst/>
          </a:prstGeom>
        </p:spPr>
      </p:pic>
      <p:pic>
        <p:nvPicPr>
          <p:cNvPr id="159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7063589">
            <a:off x="2133181" y="1070118"/>
            <a:ext cx="434986" cy="216093"/>
          </a:xfrm>
          <a:prstGeom prst="rect">
            <a:avLst/>
          </a:prstGeom>
        </p:spPr>
      </p:pic>
      <p:pic>
        <p:nvPicPr>
          <p:cNvPr id="161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2757950">
            <a:off x="1623085" y="1925357"/>
            <a:ext cx="739229" cy="216093"/>
          </a:xfrm>
          <a:prstGeom prst="rect">
            <a:avLst/>
          </a:prstGeom>
        </p:spPr>
      </p:pic>
      <p:pic>
        <p:nvPicPr>
          <p:cNvPr id="163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8398650">
            <a:off x="3144109" y="1925775"/>
            <a:ext cx="421579" cy="216092"/>
          </a:xfrm>
          <a:prstGeom prst="rect">
            <a:avLst/>
          </a:prstGeom>
        </p:spPr>
      </p:pic>
      <p:sp>
        <p:nvSpPr>
          <p:cNvPr id="165" name="variables"/>
          <p:cNvSpPr txBox="1"/>
          <p:nvPr/>
        </p:nvSpPr>
        <p:spPr>
          <a:xfrm>
            <a:off x="2224006" y="2220488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24" name="How big does the accumulator need to be?">
            <a:extLst>
              <a:ext uri="{FF2B5EF4-FFF2-40B4-BE49-F238E27FC236}">
                <a16:creationId xmlns:a16="http://schemas.microsoft.com/office/drawing/2014/main" xmlns="" id="{47E17807-17B7-48BB-AE55-752908940981}"/>
              </a:ext>
            </a:extLst>
          </p:cNvPr>
          <p:cNvSpPr txBox="1"/>
          <p:nvPr/>
        </p:nvSpPr>
        <p:spPr>
          <a:xfrm>
            <a:off x="2494128" y="9081065"/>
            <a:ext cx="960359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What does a point in image space correspond to in parameter space?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082367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848" t="4013" r="3848" b="4013"/>
          <a:stretch>
            <a:fillRect/>
          </a:stretch>
        </p:blipFill>
        <p:spPr>
          <a:xfrm>
            <a:off x="554177" y="2786656"/>
            <a:ext cx="5685627" cy="556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888" t="3932" r="3888" b="3932"/>
          <a:stretch>
            <a:fillRect/>
          </a:stretch>
        </p:blipFill>
        <p:spPr>
          <a:xfrm>
            <a:off x="6780072" y="2786854"/>
            <a:ext cx="5670568" cy="556194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Circle"/>
          <p:cNvSpPr/>
          <p:nvPr/>
        </p:nvSpPr>
        <p:spPr>
          <a:xfrm>
            <a:off x="5043128" y="4399160"/>
            <a:ext cx="91680" cy="91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0" name="Circle"/>
          <p:cNvSpPr/>
          <p:nvPr/>
        </p:nvSpPr>
        <p:spPr>
          <a:xfrm>
            <a:off x="10732729" y="3881313"/>
            <a:ext cx="1127374" cy="112737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71" name="latex-image-5.pdf" descr="latex-image-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14823" y="5357515"/>
            <a:ext cx="110793" cy="110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latex-image-6.pdf" descr="latex-image-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7172" y="2853716"/>
            <a:ext cx="83232" cy="15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latex-image-7.pdf" descr="latex-image-7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91368" y="4063774"/>
            <a:ext cx="559399" cy="268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Connection Line" descr="Connection 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23895" y="3118803"/>
            <a:ext cx="4752531" cy="926832"/>
          </a:xfrm>
          <a:prstGeom prst="rect">
            <a:avLst/>
          </a:prstGeom>
        </p:spPr>
      </p:pic>
      <p:pic>
        <p:nvPicPr>
          <p:cNvPr id="175" name="latex-image-23.pdf" descr="latex-image-23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90426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latex-image-23.pdf" descr="latex-image-23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26518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parameters"/>
          <p:cNvSpPr txBox="1"/>
          <p:nvPr/>
        </p:nvSpPr>
        <p:spPr>
          <a:xfrm>
            <a:off x="7850568" y="602274"/>
            <a:ext cx="12829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78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9259035" y="1074367"/>
            <a:ext cx="413471" cy="216092"/>
          </a:xfrm>
          <a:prstGeom prst="rect">
            <a:avLst/>
          </a:prstGeom>
        </p:spPr>
      </p:pic>
      <p:pic>
        <p:nvPicPr>
          <p:cNvPr id="180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7401416" y="1059558"/>
            <a:ext cx="434986" cy="216093"/>
          </a:xfrm>
          <a:prstGeom prst="rect">
            <a:avLst/>
          </a:prstGeom>
        </p:spPr>
      </p:pic>
      <p:pic>
        <p:nvPicPr>
          <p:cNvPr id="182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2757950">
            <a:off x="8441646" y="1913659"/>
            <a:ext cx="739229" cy="216093"/>
          </a:xfrm>
          <a:prstGeom prst="rect">
            <a:avLst/>
          </a:prstGeom>
        </p:spPr>
      </p:pic>
      <p:pic>
        <p:nvPicPr>
          <p:cNvPr id="184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398650">
            <a:off x="9962670" y="1914077"/>
            <a:ext cx="421579" cy="216092"/>
          </a:xfrm>
          <a:prstGeom prst="rect">
            <a:avLst/>
          </a:prstGeom>
        </p:spPr>
      </p:pic>
      <p:sp>
        <p:nvSpPr>
          <p:cNvPr id="186" name="variables"/>
          <p:cNvSpPr txBox="1"/>
          <p:nvPr/>
        </p:nvSpPr>
        <p:spPr>
          <a:xfrm>
            <a:off x="9042567" y="2208790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187" name="parameters"/>
          <p:cNvSpPr txBox="1"/>
          <p:nvPr/>
        </p:nvSpPr>
        <p:spPr>
          <a:xfrm>
            <a:off x="2582333" y="612835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88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3990799" y="1084927"/>
            <a:ext cx="413472" cy="216093"/>
          </a:xfrm>
          <a:prstGeom prst="rect">
            <a:avLst/>
          </a:prstGeom>
        </p:spPr>
      </p:pic>
      <p:pic>
        <p:nvPicPr>
          <p:cNvPr id="190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2133181" y="1070118"/>
            <a:ext cx="434986" cy="216093"/>
          </a:xfrm>
          <a:prstGeom prst="rect">
            <a:avLst/>
          </a:prstGeom>
        </p:spPr>
      </p:pic>
      <p:pic>
        <p:nvPicPr>
          <p:cNvPr id="192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2757950">
            <a:off x="1623085" y="1925357"/>
            <a:ext cx="739229" cy="216093"/>
          </a:xfrm>
          <a:prstGeom prst="rect">
            <a:avLst/>
          </a:prstGeom>
        </p:spPr>
      </p:pic>
      <p:pic>
        <p:nvPicPr>
          <p:cNvPr id="194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398650">
            <a:off x="3144109" y="1925775"/>
            <a:ext cx="421579" cy="216092"/>
          </a:xfrm>
          <a:prstGeom prst="rect">
            <a:avLst/>
          </a:prstGeom>
        </p:spPr>
      </p:pic>
      <p:sp>
        <p:nvSpPr>
          <p:cNvPr id="196" name="variables"/>
          <p:cNvSpPr txBox="1"/>
          <p:nvPr/>
        </p:nvSpPr>
        <p:spPr>
          <a:xfrm>
            <a:off x="2224006" y="2220488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483590473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848" t="4013" r="3848" b="4013"/>
          <a:stretch>
            <a:fillRect/>
          </a:stretch>
        </p:blipFill>
        <p:spPr>
          <a:xfrm>
            <a:off x="554177" y="2786656"/>
            <a:ext cx="5685627" cy="556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888" t="3932" r="3888" b="3932"/>
          <a:stretch>
            <a:fillRect/>
          </a:stretch>
        </p:blipFill>
        <p:spPr>
          <a:xfrm>
            <a:off x="6780072" y="2786854"/>
            <a:ext cx="5670568" cy="556194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Circle"/>
          <p:cNvSpPr/>
          <p:nvPr/>
        </p:nvSpPr>
        <p:spPr>
          <a:xfrm>
            <a:off x="5043128" y="4399160"/>
            <a:ext cx="91680" cy="91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3" name="Circle"/>
          <p:cNvSpPr/>
          <p:nvPr/>
        </p:nvSpPr>
        <p:spPr>
          <a:xfrm>
            <a:off x="10732729" y="3881313"/>
            <a:ext cx="1127374" cy="112737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4" name="Circle"/>
          <p:cNvSpPr/>
          <p:nvPr/>
        </p:nvSpPr>
        <p:spPr>
          <a:xfrm>
            <a:off x="4468776" y="3840360"/>
            <a:ext cx="91679" cy="91680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5" name="Circle"/>
          <p:cNvSpPr/>
          <p:nvPr/>
        </p:nvSpPr>
        <p:spPr>
          <a:xfrm>
            <a:off x="10173929" y="3317626"/>
            <a:ext cx="1127374" cy="1127374"/>
          </a:xfrm>
          <a:prstGeom prst="ellipse">
            <a:avLst/>
          </a:prstGeom>
          <a:ln w="254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06" name="latex-image-5.pdf" descr="latex-image-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14823" y="5357515"/>
            <a:ext cx="110793" cy="110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latex-image-6.pdf" descr="latex-image-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7172" y="2853716"/>
            <a:ext cx="83232" cy="15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latex-image-23.pdf" descr="latex-image-23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0426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latex-image-23.pdf" descr="latex-image-23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26518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parameters"/>
          <p:cNvSpPr txBox="1"/>
          <p:nvPr/>
        </p:nvSpPr>
        <p:spPr>
          <a:xfrm>
            <a:off x="7850568" y="602274"/>
            <a:ext cx="12829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11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3818335">
            <a:off x="9259035" y="1074367"/>
            <a:ext cx="413471" cy="216092"/>
          </a:xfrm>
          <a:prstGeom prst="rect">
            <a:avLst/>
          </a:prstGeom>
        </p:spPr>
      </p:pic>
      <p:pic>
        <p:nvPicPr>
          <p:cNvPr id="213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7063589">
            <a:off x="7401416" y="1059558"/>
            <a:ext cx="434986" cy="216093"/>
          </a:xfrm>
          <a:prstGeom prst="rect">
            <a:avLst/>
          </a:prstGeom>
        </p:spPr>
      </p:pic>
      <p:pic>
        <p:nvPicPr>
          <p:cNvPr id="215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2757950">
            <a:off x="8441646" y="1913659"/>
            <a:ext cx="739229" cy="216093"/>
          </a:xfrm>
          <a:prstGeom prst="rect">
            <a:avLst/>
          </a:prstGeom>
        </p:spPr>
      </p:pic>
      <p:pic>
        <p:nvPicPr>
          <p:cNvPr id="217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9962670" y="1914077"/>
            <a:ext cx="421579" cy="216092"/>
          </a:xfrm>
          <a:prstGeom prst="rect">
            <a:avLst/>
          </a:prstGeom>
        </p:spPr>
      </p:pic>
      <p:sp>
        <p:nvSpPr>
          <p:cNvPr id="219" name="variables"/>
          <p:cNvSpPr txBox="1"/>
          <p:nvPr/>
        </p:nvSpPr>
        <p:spPr>
          <a:xfrm>
            <a:off x="9042567" y="2208790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220" name="parameters"/>
          <p:cNvSpPr txBox="1"/>
          <p:nvPr/>
        </p:nvSpPr>
        <p:spPr>
          <a:xfrm>
            <a:off x="2582333" y="612835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21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3818335">
            <a:off x="3990799" y="1084927"/>
            <a:ext cx="413472" cy="216093"/>
          </a:xfrm>
          <a:prstGeom prst="rect">
            <a:avLst/>
          </a:prstGeom>
        </p:spPr>
      </p:pic>
      <p:pic>
        <p:nvPicPr>
          <p:cNvPr id="223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7063589">
            <a:off x="2133181" y="1070118"/>
            <a:ext cx="434986" cy="216093"/>
          </a:xfrm>
          <a:prstGeom prst="rect">
            <a:avLst/>
          </a:prstGeom>
        </p:spPr>
      </p:pic>
      <p:pic>
        <p:nvPicPr>
          <p:cNvPr id="225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2757950">
            <a:off x="1623085" y="1925357"/>
            <a:ext cx="739229" cy="216093"/>
          </a:xfrm>
          <a:prstGeom prst="rect">
            <a:avLst/>
          </a:prstGeom>
        </p:spPr>
      </p:pic>
      <p:pic>
        <p:nvPicPr>
          <p:cNvPr id="227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3144109" y="1925775"/>
            <a:ext cx="421579" cy="216092"/>
          </a:xfrm>
          <a:prstGeom prst="rect">
            <a:avLst/>
          </a:prstGeom>
        </p:spPr>
      </p:pic>
      <p:sp>
        <p:nvSpPr>
          <p:cNvPr id="229" name="variables"/>
          <p:cNvSpPr txBox="1"/>
          <p:nvPr/>
        </p:nvSpPr>
        <p:spPr>
          <a:xfrm>
            <a:off x="2224006" y="2220488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907270182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848" t="4013" r="3848" b="4013"/>
          <a:stretch>
            <a:fillRect/>
          </a:stretch>
        </p:blipFill>
        <p:spPr>
          <a:xfrm>
            <a:off x="554177" y="2786656"/>
            <a:ext cx="5685627" cy="556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888" t="3932" r="3888" b="3932"/>
          <a:stretch>
            <a:fillRect/>
          </a:stretch>
        </p:blipFill>
        <p:spPr>
          <a:xfrm>
            <a:off x="6780072" y="2786854"/>
            <a:ext cx="5670568" cy="5561948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Circle"/>
          <p:cNvSpPr/>
          <p:nvPr/>
        </p:nvSpPr>
        <p:spPr>
          <a:xfrm>
            <a:off x="5043128" y="4399160"/>
            <a:ext cx="91680" cy="91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4" name="Circle"/>
          <p:cNvSpPr/>
          <p:nvPr/>
        </p:nvSpPr>
        <p:spPr>
          <a:xfrm>
            <a:off x="10732729" y="3881313"/>
            <a:ext cx="1127374" cy="112737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35" name="latex-image-23.pdf" descr="latex-image-2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0426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latex-image-23.pdf" descr="latex-image-23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26518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Circle"/>
          <p:cNvSpPr/>
          <p:nvPr/>
        </p:nvSpPr>
        <p:spPr>
          <a:xfrm>
            <a:off x="4468776" y="3840360"/>
            <a:ext cx="91679" cy="91680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8" name="Circle"/>
          <p:cNvSpPr/>
          <p:nvPr/>
        </p:nvSpPr>
        <p:spPr>
          <a:xfrm>
            <a:off x="10173929" y="3317626"/>
            <a:ext cx="1127374" cy="1127374"/>
          </a:xfrm>
          <a:prstGeom prst="ellipse">
            <a:avLst/>
          </a:prstGeom>
          <a:ln w="254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9" name="Circle"/>
          <p:cNvSpPr/>
          <p:nvPr/>
        </p:nvSpPr>
        <p:spPr>
          <a:xfrm>
            <a:off x="3922676" y="4411860"/>
            <a:ext cx="91679" cy="9168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0" name="Circle"/>
          <p:cNvSpPr/>
          <p:nvPr/>
        </p:nvSpPr>
        <p:spPr>
          <a:xfrm>
            <a:off x="9602429" y="3881313"/>
            <a:ext cx="1127374" cy="1127374"/>
          </a:xfrm>
          <a:prstGeom prst="ellips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41" name="latex-image-5.pdf" descr="latex-image-5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14823" y="5357515"/>
            <a:ext cx="110793" cy="110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latex-image-6.pdf" descr="latex-image-6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27172" y="2853716"/>
            <a:ext cx="83232" cy="154573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parameters"/>
          <p:cNvSpPr txBox="1"/>
          <p:nvPr/>
        </p:nvSpPr>
        <p:spPr>
          <a:xfrm>
            <a:off x="7850568" y="602274"/>
            <a:ext cx="12829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44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3818335">
            <a:off x="9259035" y="1074367"/>
            <a:ext cx="413471" cy="216092"/>
          </a:xfrm>
          <a:prstGeom prst="rect">
            <a:avLst/>
          </a:prstGeom>
        </p:spPr>
      </p:pic>
      <p:pic>
        <p:nvPicPr>
          <p:cNvPr id="246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7063589">
            <a:off x="7401416" y="1059558"/>
            <a:ext cx="434986" cy="216093"/>
          </a:xfrm>
          <a:prstGeom prst="rect">
            <a:avLst/>
          </a:prstGeom>
        </p:spPr>
      </p:pic>
      <p:pic>
        <p:nvPicPr>
          <p:cNvPr id="248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2757950">
            <a:off x="8441646" y="1913659"/>
            <a:ext cx="739229" cy="216093"/>
          </a:xfrm>
          <a:prstGeom prst="rect">
            <a:avLst/>
          </a:prstGeom>
        </p:spPr>
      </p:pic>
      <p:pic>
        <p:nvPicPr>
          <p:cNvPr id="250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9962670" y="1914077"/>
            <a:ext cx="421579" cy="216092"/>
          </a:xfrm>
          <a:prstGeom prst="rect">
            <a:avLst/>
          </a:prstGeom>
        </p:spPr>
      </p:pic>
      <p:sp>
        <p:nvSpPr>
          <p:cNvPr id="252" name="variables"/>
          <p:cNvSpPr txBox="1"/>
          <p:nvPr/>
        </p:nvSpPr>
        <p:spPr>
          <a:xfrm>
            <a:off x="9042567" y="2208790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253" name="parameters"/>
          <p:cNvSpPr txBox="1"/>
          <p:nvPr/>
        </p:nvSpPr>
        <p:spPr>
          <a:xfrm>
            <a:off x="2582333" y="612835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54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3818335">
            <a:off x="3990799" y="1084927"/>
            <a:ext cx="413472" cy="216093"/>
          </a:xfrm>
          <a:prstGeom prst="rect">
            <a:avLst/>
          </a:prstGeom>
        </p:spPr>
      </p:pic>
      <p:pic>
        <p:nvPicPr>
          <p:cNvPr id="256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7063589">
            <a:off x="2133181" y="1070118"/>
            <a:ext cx="434986" cy="216093"/>
          </a:xfrm>
          <a:prstGeom prst="rect">
            <a:avLst/>
          </a:prstGeom>
        </p:spPr>
      </p:pic>
      <p:pic>
        <p:nvPicPr>
          <p:cNvPr id="258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2757950">
            <a:off x="1623085" y="1925357"/>
            <a:ext cx="739229" cy="216093"/>
          </a:xfrm>
          <a:prstGeom prst="rect">
            <a:avLst/>
          </a:prstGeom>
        </p:spPr>
      </p:pic>
      <p:pic>
        <p:nvPicPr>
          <p:cNvPr id="260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3144109" y="1925775"/>
            <a:ext cx="421579" cy="216092"/>
          </a:xfrm>
          <a:prstGeom prst="rect">
            <a:avLst/>
          </a:prstGeom>
        </p:spPr>
      </p:pic>
      <p:sp>
        <p:nvSpPr>
          <p:cNvPr id="262" name="variables"/>
          <p:cNvSpPr txBox="1"/>
          <p:nvPr/>
        </p:nvSpPr>
        <p:spPr>
          <a:xfrm>
            <a:off x="2224006" y="2220488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7080431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6951"/>
            <a:ext cx="13004800" cy="8679698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Edge strength does not necessarily…"/>
          <p:cNvSpPr txBox="1"/>
          <p:nvPr/>
        </p:nvSpPr>
        <p:spPr>
          <a:xfrm>
            <a:off x="1981377" y="4279900"/>
            <a:ext cx="9042046" cy="1193801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Edge strength does not necessarily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correspond to our perception of boundaries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848" t="4013" r="3848" b="4013"/>
          <a:stretch>
            <a:fillRect/>
          </a:stretch>
        </p:blipFill>
        <p:spPr>
          <a:xfrm>
            <a:off x="554177" y="2786656"/>
            <a:ext cx="5685627" cy="556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888" t="3932" r="3888" b="3932"/>
          <a:stretch>
            <a:fillRect/>
          </a:stretch>
        </p:blipFill>
        <p:spPr>
          <a:xfrm>
            <a:off x="6780072" y="2786854"/>
            <a:ext cx="5670568" cy="556194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ircle"/>
          <p:cNvSpPr/>
          <p:nvPr/>
        </p:nvSpPr>
        <p:spPr>
          <a:xfrm>
            <a:off x="5043128" y="4399160"/>
            <a:ext cx="91680" cy="91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7" name="Circle"/>
          <p:cNvSpPr/>
          <p:nvPr/>
        </p:nvSpPr>
        <p:spPr>
          <a:xfrm>
            <a:off x="10732729" y="3881313"/>
            <a:ext cx="1127374" cy="1127374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8" name="Circle"/>
          <p:cNvSpPr/>
          <p:nvPr/>
        </p:nvSpPr>
        <p:spPr>
          <a:xfrm>
            <a:off x="4468776" y="3840360"/>
            <a:ext cx="91679" cy="91680"/>
          </a:xfrm>
          <a:prstGeom prst="ellipse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Circle"/>
          <p:cNvSpPr/>
          <p:nvPr/>
        </p:nvSpPr>
        <p:spPr>
          <a:xfrm>
            <a:off x="10173929" y="3317626"/>
            <a:ext cx="1127374" cy="1127374"/>
          </a:xfrm>
          <a:prstGeom prst="ellipse">
            <a:avLst/>
          </a:prstGeom>
          <a:ln w="254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0" name="Circle"/>
          <p:cNvSpPr/>
          <p:nvPr/>
        </p:nvSpPr>
        <p:spPr>
          <a:xfrm>
            <a:off x="3922676" y="4411860"/>
            <a:ext cx="91679" cy="9168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1" name="Circle"/>
          <p:cNvSpPr/>
          <p:nvPr/>
        </p:nvSpPr>
        <p:spPr>
          <a:xfrm>
            <a:off x="9602429" y="3881313"/>
            <a:ext cx="1127374" cy="1127374"/>
          </a:xfrm>
          <a:prstGeom prst="ellipse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2" name="Circle"/>
          <p:cNvSpPr/>
          <p:nvPr/>
        </p:nvSpPr>
        <p:spPr>
          <a:xfrm>
            <a:off x="4481476" y="4970660"/>
            <a:ext cx="91679" cy="91680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3" name="Circle"/>
          <p:cNvSpPr/>
          <p:nvPr/>
        </p:nvSpPr>
        <p:spPr>
          <a:xfrm>
            <a:off x="10174849" y="4440113"/>
            <a:ext cx="1127374" cy="1127374"/>
          </a:xfrm>
          <a:prstGeom prst="ellips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74" name="latex-image-5.pdf" descr="latex-image-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14823" y="5357515"/>
            <a:ext cx="110793" cy="110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latex-image-6.pdf" descr="latex-image-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7172" y="2853716"/>
            <a:ext cx="83232" cy="15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latex-image-23.pdf" descr="latex-image-23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0426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latex-image-23.pdf" descr="latex-image-23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26518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parameters"/>
          <p:cNvSpPr txBox="1"/>
          <p:nvPr/>
        </p:nvSpPr>
        <p:spPr>
          <a:xfrm>
            <a:off x="7850568" y="602274"/>
            <a:ext cx="12829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79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3818335">
            <a:off x="9259035" y="1074367"/>
            <a:ext cx="413471" cy="216092"/>
          </a:xfrm>
          <a:prstGeom prst="rect">
            <a:avLst/>
          </a:prstGeom>
        </p:spPr>
      </p:pic>
      <p:pic>
        <p:nvPicPr>
          <p:cNvPr id="281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7063589">
            <a:off x="7401416" y="1059558"/>
            <a:ext cx="434986" cy="216093"/>
          </a:xfrm>
          <a:prstGeom prst="rect">
            <a:avLst/>
          </a:prstGeom>
        </p:spPr>
      </p:pic>
      <p:pic>
        <p:nvPicPr>
          <p:cNvPr id="283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2757950">
            <a:off x="8441646" y="1913659"/>
            <a:ext cx="739229" cy="216093"/>
          </a:xfrm>
          <a:prstGeom prst="rect">
            <a:avLst/>
          </a:prstGeom>
        </p:spPr>
      </p:pic>
      <p:pic>
        <p:nvPicPr>
          <p:cNvPr id="285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9962670" y="1914077"/>
            <a:ext cx="421579" cy="216092"/>
          </a:xfrm>
          <a:prstGeom prst="rect">
            <a:avLst/>
          </a:prstGeom>
        </p:spPr>
      </p:pic>
      <p:sp>
        <p:nvSpPr>
          <p:cNvPr id="287" name="variables"/>
          <p:cNvSpPr txBox="1"/>
          <p:nvPr/>
        </p:nvSpPr>
        <p:spPr>
          <a:xfrm>
            <a:off x="9042567" y="2208790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288" name="parameters"/>
          <p:cNvSpPr txBox="1"/>
          <p:nvPr/>
        </p:nvSpPr>
        <p:spPr>
          <a:xfrm>
            <a:off x="2582333" y="612835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289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3818335">
            <a:off x="3990799" y="1084927"/>
            <a:ext cx="413472" cy="216093"/>
          </a:xfrm>
          <a:prstGeom prst="rect">
            <a:avLst/>
          </a:prstGeom>
        </p:spPr>
      </p:pic>
      <p:pic>
        <p:nvPicPr>
          <p:cNvPr id="291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7063589">
            <a:off x="2133181" y="1070118"/>
            <a:ext cx="434986" cy="216093"/>
          </a:xfrm>
          <a:prstGeom prst="rect">
            <a:avLst/>
          </a:prstGeom>
        </p:spPr>
      </p:pic>
      <p:pic>
        <p:nvPicPr>
          <p:cNvPr id="293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2757950">
            <a:off x="1623085" y="1925357"/>
            <a:ext cx="739229" cy="216093"/>
          </a:xfrm>
          <a:prstGeom prst="rect">
            <a:avLst/>
          </a:prstGeom>
        </p:spPr>
      </p:pic>
      <p:pic>
        <p:nvPicPr>
          <p:cNvPr id="295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8398650">
            <a:off x="3144109" y="1925775"/>
            <a:ext cx="421579" cy="216092"/>
          </a:xfrm>
          <a:prstGeom prst="rect">
            <a:avLst/>
          </a:prstGeom>
        </p:spPr>
      </p:pic>
      <p:sp>
        <p:nvSpPr>
          <p:cNvPr id="297" name="variables"/>
          <p:cNvSpPr txBox="1"/>
          <p:nvPr/>
        </p:nvSpPr>
        <p:spPr>
          <a:xfrm>
            <a:off x="2224006" y="2220488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47411988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latex-image-23.pdf" descr="latex-image-2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426" y="3873925"/>
            <a:ext cx="4673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latex-image-23.pdf" descr="latex-image-2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6518" y="3873925"/>
            <a:ext cx="46736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parameters"/>
          <p:cNvSpPr txBox="1"/>
          <p:nvPr/>
        </p:nvSpPr>
        <p:spPr>
          <a:xfrm>
            <a:off x="7850568" y="3156789"/>
            <a:ext cx="12829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47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818335">
            <a:off x="9259035" y="3628882"/>
            <a:ext cx="413471" cy="216092"/>
          </a:xfrm>
          <a:prstGeom prst="rect">
            <a:avLst/>
          </a:prstGeom>
        </p:spPr>
      </p:pic>
      <p:pic>
        <p:nvPicPr>
          <p:cNvPr id="149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7063589">
            <a:off x="7401416" y="3614073"/>
            <a:ext cx="434986" cy="216093"/>
          </a:xfrm>
          <a:prstGeom prst="rect">
            <a:avLst/>
          </a:prstGeom>
        </p:spPr>
      </p:pic>
      <p:pic>
        <p:nvPicPr>
          <p:cNvPr id="151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2757950">
            <a:off x="8441646" y="4468174"/>
            <a:ext cx="739229" cy="216093"/>
          </a:xfrm>
          <a:prstGeom prst="rect">
            <a:avLst/>
          </a:prstGeom>
        </p:spPr>
      </p:pic>
      <p:pic>
        <p:nvPicPr>
          <p:cNvPr id="153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398650">
            <a:off x="9962670" y="4468592"/>
            <a:ext cx="421579" cy="216092"/>
          </a:xfrm>
          <a:prstGeom prst="rect">
            <a:avLst/>
          </a:prstGeom>
        </p:spPr>
      </p:pic>
      <p:sp>
        <p:nvSpPr>
          <p:cNvPr id="155" name="variables"/>
          <p:cNvSpPr txBox="1"/>
          <p:nvPr/>
        </p:nvSpPr>
        <p:spPr>
          <a:xfrm>
            <a:off x="9452142" y="4763305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rPr dirty="0"/>
              <a:t>variables</a:t>
            </a:r>
          </a:p>
        </p:txBody>
      </p:sp>
      <p:sp>
        <p:nvSpPr>
          <p:cNvPr id="156" name="parameters"/>
          <p:cNvSpPr txBox="1"/>
          <p:nvPr/>
        </p:nvSpPr>
        <p:spPr>
          <a:xfrm>
            <a:off x="2582333" y="3167350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57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818335">
            <a:off x="3990799" y="3639442"/>
            <a:ext cx="413472" cy="216093"/>
          </a:xfrm>
          <a:prstGeom prst="rect">
            <a:avLst/>
          </a:prstGeom>
        </p:spPr>
      </p:pic>
      <p:pic>
        <p:nvPicPr>
          <p:cNvPr id="159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7063589">
            <a:off x="2133181" y="3624633"/>
            <a:ext cx="434986" cy="216093"/>
          </a:xfrm>
          <a:prstGeom prst="rect">
            <a:avLst/>
          </a:prstGeom>
        </p:spPr>
      </p:pic>
      <p:pic>
        <p:nvPicPr>
          <p:cNvPr id="161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2757950">
            <a:off x="1623085" y="4479872"/>
            <a:ext cx="739229" cy="216093"/>
          </a:xfrm>
          <a:prstGeom prst="rect">
            <a:avLst/>
          </a:prstGeom>
        </p:spPr>
      </p:pic>
      <p:pic>
        <p:nvPicPr>
          <p:cNvPr id="163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398650">
            <a:off x="3144109" y="4480290"/>
            <a:ext cx="421579" cy="216092"/>
          </a:xfrm>
          <a:prstGeom prst="rect">
            <a:avLst/>
          </a:prstGeom>
        </p:spPr>
      </p:pic>
      <p:sp>
        <p:nvSpPr>
          <p:cNvPr id="165" name="variables"/>
          <p:cNvSpPr txBox="1"/>
          <p:nvPr/>
        </p:nvSpPr>
        <p:spPr>
          <a:xfrm>
            <a:off x="2224006" y="4775003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27" name="Effect of noise points">
            <a:extLst>
              <a:ext uri="{FF2B5EF4-FFF2-40B4-BE49-F238E27FC236}">
                <a16:creationId xmlns:a16="http://schemas.microsoft.com/office/drawing/2014/main" xmlns="" id="{07F1D086-2ABD-4971-835C-ABA73FCAD1C8}"/>
              </a:ext>
            </a:extLst>
          </p:cNvPr>
          <p:cNvSpPr txBox="1">
            <a:spLocks/>
          </p:cNvSpPr>
          <p:nvPr/>
        </p:nvSpPr>
        <p:spPr>
          <a:xfrm>
            <a:off x="261257" y="943428"/>
            <a:ext cx="12482286" cy="1660071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What if radius is unknown?</a:t>
            </a:r>
          </a:p>
        </p:txBody>
      </p:sp>
      <p:pic>
        <p:nvPicPr>
          <p:cNvPr id="18" name="Line" descr="Line">
            <a:extLst>
              <a:ext uri="{FF2B5EF4-FFF2-40B4-BE49-F238E27FC236}">
                <a16:creationId xmlns:a16="http://schemas.microsoft.com/office/drawing/2014/main" xmlns="" id="{280FBCBE-908C-4D70-BB50-F51A5ACDCF6D}"/>
              </a:ext>
            </a:extLst>
          </p:cNvPr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842050" flipH="1">
            <a:off x="10708394" y="4495998"/>
            <a:ext cx="739229" cy="216093"/>
          </a:xfrm>
          <a:prstGeom prst="rect">
            <a:avLst/>
          </a:prstGeom>
        </p:spPr>
      </p:pic>
      <p:pic>
        <p:nvPicPr>
          <p:cNvPr id="19" name="Line" descr="Line">
            <a:extLst>
              <a:ext uri="{FF2B5EF4-FFF2-40B4-BE49-F238E27FC236}">
                <a16:creationId xmlns:a16="http://schemas.microsoft.com/office/drawing/2014/main" xmlns="" id="{6F7B1C99-8E49-43AF-8D4B-A1BD1C72C708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19960">
            <a:off x="5037898" y="3577101"/>
            <a:ext cx="413472" cy="21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19029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latex-image-23.pdf" descr="latex-image-2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426" y="3873925"/>
            <a:ext cx="4673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latex-image-23.pdf" descr="latex-image-2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6518" y="3873925"/>
            <a:ext cx="46736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parameters"/>
          <p:cNvSpPr txBox="1"/>
          <p:nvPr/>
        </p:nvSpPr>
        <p:spPr>
          <a:xfrm>
            <a:off x="7850568" y="3156789"/>
            <a:ext cx="12829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47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818335">
            <a:off x="9259035" y="3628882"/>
            <a:ext cx="413471" cy="216092"/>
          </a:xfrm>
          <a:prstGeom prst="rect">
            <a:avLst/>
          </a:prstGeom>
        </p:spPr>
      </p:pic>
      <p:pic>
        <p:nvPicPr>
          <p:cNvPr id="149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7063589">
            <a:off x="7401416" y="3614073"/>
            <a:ext cx="434986" cy="216093"/>
          </a:xfrm>
          <a:prstGeom prst="rect">
            <a:avLst/>
          </a:prstGeom>
        </p:spPr>
      </p:pic>
      <p:pic>
        <p:nvPicPr>
          <p:cNvPr id="151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2757950">
            <a:off x="8441646" y="4468174"/>
            <a:ext cx="739229" cy="216093"/>
          </a:xfrm>
          <a:prstGeom prst="rect">
            <a:avLst/>
          </a:prstGeom>
        </p:spPr>
      </p:pic>
      <p:pic>
        <p:nvPicPr>
          <p:cNvPr id="153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398650">
            <a:off x="9962670" y="4468592"/>
            <a:ext cx="421579" cy="216092"/>
          </a:xfrm>
          <a:prstGeom prst="rect">
            <a:avLst/>
          </a:prstGeom>
        </p:spPr>
      </p:pic>
      <p:sp>
        <p:nvSpPr>
          <p:cNvPr id="155" name="variables"/>
          <p:cNvSpPr txBox="1"/>
          <p:nvPr/>
        </p:nvSpPr>
        <p:spPr>
          <a:xfrm>
            <a:off x="9452142" y="4763305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rPr dirty="0"/>
              <a:t>variables</a:t>
            </a:r>
          </a:p>
        </p:txBody>
      </p:sp>
      <p:sp>
        <p:nvSpPr>
          <p:cNvPr id="156" name="parameters"/>
          <p:cNvSpPr txBox="1"/>
          <p:nvPr/>
        </p:nvSpPr>
        <p:spPr>
          <a:xfrm>
            <a:off x="2582333" y="3167350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157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818335">
            <a:off x="3990799" y="3639442"/>
            <a:ext cx="413472" cy="216093"/>
          </a:xfrm>
          <a:prstGeom prst="rect">
            <a:avLst/>
          </a:prstGeom>
        </p:spPr>
      </p:pic>
      <p:pic>
        <p:nvPicPr>
          <p:cNvPr id="159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7063589">
            <a:off x="2133181" y="3624633"/>
            <a:ext cx="434986" cy="216093"/>
          </a:xfrm>
          <a:prstGeom prst="rect">
            <a:avLst/>
          </a:prstGeom>
        </p:spPr>
      </p:pic>
      <p:pic>
        <p:nvPicPr>
          <p:cNvPr id="161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2757950">
            <a:off x="1623085" y="4479872"/>
            <a:ext cx="739229" cy="216093"/>
          </a:xfrm>
          <a:prstGeom prst="rect">
            <a:avLst/>
          </a:prstGeom>
        </p:spPr>
      </p:pic>
      <p:pic>
        <p:nvPicPr>
          <p:cNvPr id="163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398650">
            <a:off x="3144109" y="4480290"/>
            <a:ext cx="421579" cy="216092"/>
          </a:xfrm>
          <a:prstGeom prst="rect">
            <a:avLst/>
          </a:prstGeom>
        </p:spPr>
      </p:pic>
      <p:sp>
        <p:nvSpPr>
          <p:cNvPr id="165" name="variables"/>
          <p:cNvSpPr txBox="1"/>
          <p:nvPr/>
        </p:nvSpPr>
        <p:spPr>
          <a:xfrm>
            <a:off x="2224006" y="4775003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27" name="Effect of noise points">
            <a:extLst>
              <a:ext uri="{FF2B5EF4-FFF2-40B4-BE49-F238E27FC236}">
                <a16:creationId xmlns:a16="http://schemas.microsoft.com/office/drawing/2014/main" xmlns="" id="{07F1D086-2ABD-4971-835C-ABA73FCAD1C8}"/>
              </a:ext>
            </a:extLst>
          </p:cNvPr>
          <p:cNvSpPr txBox="1">
            <a:spLocks/>
          </p:cNvSpPr>
          <p:nvPr/>
        </p:nvSpPr>
        <p:spPr>
          <a:xfrm>
            <a:off x="261257" y="943428"/>
            <a:ext cx="12482286" cy="1660071"/>
          </a:xfrm>
          <a:prstGeom prst="rect">
            <a:avLst/>
          </a:prstGeom>
        </p:spPr>
        <p:txBody>
          <a:bodyPr/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What if radius is unknown?</a:t>
            </a:r>
          </a:p>
        </p:txBody>
      </p:sp>
      <p:pic>
        <p:nvPicPr>
          <p:cNvPr id="18" name="Line" descr="Line">
            <a:extLst>
              <a:ext uri="{FF2B5EF4-FFF2-40B4-BE49-F238E27FC236}">
                <a16:creationId xmlns:a16="http://schemas.microsoft.com/office/drawing/2014/main" xmlns="" id="{280FBCBE-908C-4D70-BB50-F51A5ACDCF6D}"/>
              </a:ext>
            </a:extLst>
          </p:cNvPr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842050" flipH="1">
            <a:off x="10708394" y="4495998"/>
            <a:ext cx="739229" cy="216093"/>
          </a:xfrm>
          <a:prstGeom prst="rect">
            <a:avLst/>
          </a:prstGeom>
        </p:spPr>
      </p:pic>
      <p:pic>
        <p:nvPicPr>
          <p:cNvPr id="19" name="Line" descr="Line">
            <a:extLst>
              <a:ext uri="{FF2B5EF4-FFF2-40B4-BE49-F238E27FC236}">
                <a16:creationId xmlns:a16="http://schemas.microsoft.com/office/drawing/2014/main" xmlns="" id="{6F7B1C99-8E49-43AF-8D4B-A1BD1C72C708}"/>
              </a:ext>
            </a:extLst>
          </p:cNvPr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19960">
            <a:off x="5037898" y="3577101"/>
            <a:ext cx="413472" cy="216093"/>
          </a:xfrm>
          <a:prstGeom prst="rect">
            <a:avLst/>
          </a:prstGeom>
        </p:spPr>
      </p:pic>
      <p:sp>
        <p:nvSpPr>
          <p:cNvPr id="20" name="If radius is not known: 3D Hough Space!…">
            <a:extLst>
              <a:ext uri="{FF2B5EF4-FFF2-40B4-BE49-F238E27FC236}">
                <a16:creationId xmlns:a16="http://schemas.microsoft.com/office/drawing/2014/main" xmlns="" id="{9546AF1A-A38A-4513-8B86-96A78A70D202}"/>
              </a:ext>
            </a:extLst>
          </p:cNvPr>
          <p:cNvSpPr txBox="1"/>
          <p:nvPr/>
        </p:nvSpPr>
        <p:spPr>
          <a:xfrm>
            <a:off x="938128" y="5863068"/>
            <a:ext cx="7166896" cy="2393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914400">
              <a:defRPr sz="28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If radius is not known: 3D Hough Space!</a:t>
            </a:r>
          </a:p>
          <a:p>
            <a:pPr algn="l" defTabSz="914400">
              <a:defRPr sz="700">
                <a:uFill>
                  <a:solidFill>
                    <a:srgbClr val="000000"/>
                  </a:solidFill>
                </a:uFill>
              </a:defRPr>
            </a:pPr>
            <a:endParaRPr dirty="0"/>
          </a:p>
          <a:p>
            <a:pPr algn="l" defTabSz="914400">
              <a:defRPr sz="2800">
                <a:uFill>
                  <a:solidFill>
                    <a:srgbClr val="000000"/>
                  </a:solidFill>
                </a:uFill>
              </a:defRPr>
            </a:pPr>
            <a:endParaRPr dirty="0"/>
          </a:p>
          <a:p>
            <a:pPr algn="l" defTabSz="914400">
              <a:defRPr sz="2800"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Use Accumulator array </a:t>
            </a:r>
            <a:endParaRPr lang="en-US" dirty="0"/>
          </a:p>
          <a:p>
            <a:pPr algn="l" defTabSz="914400">
              <a:defRPr sz="2800">
                <a:uFill>
                  <a:solidFill>
                    <a:srgbClr val="000000"/>
                  </a:solidFill>
                </a:uFill>
              </a:defRPr>
            </a:pPr>
            <a:endParaRPr lang="en-US" dirty="0"/>
          </a:p>
          <a:p>
            <a:pPr algn="l" defTabSz="914400">
              <a:defRPr sz="2800"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Surface shape in Hough space is complicated</a:t>
            </a:r>
            <a:endParaRPr dirty="0"/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xmlns="" id="{0FC0B143-D60E-4536-84EC-F81484CC6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216118">
            <a:off x="8247198" y="7435327"/>
            <a:ext cx="1292778" cy="996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.pdf" descr="image.pdf">
            <a:extLst>
              <a:ext uri="{FF2B5EF4-FFF2-40B4-BE49-F238E27FC236}">
                <a16:creationId xmlns:a16="http://schemas.microsoft.com/office/drawing/2014/main" xmlns="" id="{46B4603C-4C33-480B-9122-AF9CF0121C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84231" y="6817559"/>
            <a:ext cx="1826543" cy="6344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429428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lec9-4" descr="lec9-4"/>
          <p:cNvPicPr>
            <a:picLocks noChangeAspect="1"/>
          </p:cNvPicPr>
          <p:nvPr/>
        </p:nvPicPr>
        <p:blipFill>
          <a:blip r:embed="rId2">
            <a:extLst/>
          </a:blip>
          <a:srcRect l="18952" t="22317" r="46325" b="48190"/>
          <a:stretch>
            <a:fillRect/>
          </a:stretch>
        </p:blipFill>
        <p:spPr>
          <a:xfrm>
            <a:off x="9162684" y="1912480"/>
            <a:ext cx="2910938" cy="3094163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Using Gradient Information"/>
          <p:cNvSpPr txBox="1">
            <a:spLocks noGrp="1"/>
          </p:cNvSpPr>
          <p:nvPr>
            <p:ph type="title" idx="4294967295"/>
          </p:nvPr>
        </p:nvSpPr>
        <p:spPr>
          <a:xfrm>
            <a:off x="650239" y="228092"/>
            <a:ext cx="11704322" cy="1204299"/>
          </a:xfrm>
          <a:prstGeom prst="rect">
            <a:avLst/>
          </a:prstGeom>
        </p:spPr>
        <p:txBody>
          <a:bodyPr lIns="65023" tIns="65023" rIns="65023" bIns="65023"/>
          <a:lstStyle>
            <a:lvl1pPr defTabSz="914400">
              <a:defRPr sz="56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Using Gradient Information</a:t>
            </a:r>
          </a:p>
        </p:txBody>
      </p:sp>
      <p:sp>
        <p:nvSpPr>
          <p:cNvPr id="318" name="Gradient information can save lot of computation:"/>
          <p:cNvSpPr txBox="1"/>
          <p:nvPr/>
        </p:nvSpPr>
        <p:spPr>
          <a:xfrm>
            <a:off x="1004026" y="1622864"/>
            <a:ext cx="893283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Gradient information can save lot of computation:</a:t>
            </a:r>
          </a:p>
        </p:txBody>
      </p:sp>
      <p:sp>
        <p:nvSpPr>
          <p:cNvPr id="319" name="Edge Location…"/>
          <p:cNvSpPr txBox="1"/>
          <p:nvPr/>
        </p:nvSpPr>
        <p:spPr>
          <a:xfrm>
            <a:off x="2666857" y="2769411"/>
            <a:ext cx="2554072" cy="1209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914400">
              <a:defRPr sz="2800">
                <a:uFill>
                  <a:solidFill>
                    <a:srgbClr val="000000"/>
                  </a:solidFill>
                </a:uFill>
              </a:defRPr>
            </a:pPr>
            <a:r>
              <a:t>Edge Location</a:t>
            </a:r>
          </a:p>
          <a:p>
            <a:pPr algn="l" defTabSz="914400">
              <a:defRPr sz="1400">
                <a:uFill>
                  <a:solidFill>
                    <a:srgbClr val="000000"/>
                  </a:solidFill>
                </a:uFill>
              </a:defRPr>
            </a:pPr>
            <a:endParaRPr/>
          </a:p>
          <a:p>
            <a:pPr algn="l" defTabSz="914400">
              <a:defRPr sz="2800">
                <a:uFill>
                  <a:solidFill>
                    <a:srgbClr val="000000"/>
                  </a:solidFill>
                </a:uFill>
              </a:defRPr>
            </a:pPr>
            <a:r>
              <a:t>Edge Direction</a:t>
            </a:r>
          </a:p>
        </p:txBody>
      </p:sp>
      <p:sp>
        <p:nvSpPr>
          <p:cNvPr id="320" name="Need to increment only one point in accumulator!!"/>
          <p:cNvSpPr txBox="1"/>
          <p:nvPr/>
        </p:nvSpPr>
        <p:spPr>
          <a:xfrm>
            <a:off x="2492586" y="8864035"/>
            <a:ext cx="810107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800" i="1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Need to increment only one point in accumulator!</a:t>
            </a:r>
          </a:p>
        </p:txBody>
      </p:sp>
      <p:pic>
        <p:nvPicPr>
          <p:cNvPr id="321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7816" y="3311278"/>
            <a:ext cx="435752" cy="7134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59443" y="2715224"/>
            <a:ext cx="1429174" cy="7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Assume radius is known:"/>
          <p:cNvSpPr txBox="1"/>
          <p:nvPr/>
        </p:nvSpPr>
        <p:spPr>
          <a:xfrm>
            <a:off x="1046711" y="4754447"/>
            <a:ext cx="4094887" cy="561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8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Assume radius is known:</a:t>
            </a:r>
          </a:p>
        </p:txBody>
      </p:sp>
      <p:pic>
        <p:nvPicPr>
          <p:cNvPr id="324" name="image.pdf" descr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53520" y="6261330"/>
            <a:ext cx="2779325" cy="1347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lec9-4" descr="lec9-4"/>
          <p:cNvPicPr>
            <a:picLocks noChangeAspect="1"/>
          </p:cNvPicPr>
          <p:nvPr/>
        </p:nvPicPr>
        <p:blipFill>
          <a:blip r:embed="rId2">
            <a:extLst/>
          </a:blip>
          <a:srcRect l="9183" t="58709" r="39938" b="13117"/>
          <a:stretch>
            <a:fillRect/>
          </a:stretch>
        </p:blipFill>
        <p:spPr>
          <a:xfrm>
            <a:off x="2668133" y="5486608"/>
            <a:ext cx="4341106" cy="3008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lec9-4" descr="lec9-4"/>
          <p:cNvPicPr>
            <a:picLocks noChangeAspect="1"/>
          </p:cNvPicPr>
          <p:nvPr/>
        </p:nvPicPr>
        <p:blipFill>
          <a:blip r:embed="rId2">
            <a:extLst/>
          </a:blip>
          <a:srcRect l="53498" t="46903" r="44080" b="49983"/>
          <a:stretch>
            <a:fillRect/>
          </a:stretch>
        </p:blipFill>
        <p:spPr>
          <a:xfrm>
            <a:off x="12099387" y="4562280"/>
            <a:ext cx="202946" cy="3265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00457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848" t="4013" r="3848" b="4013"/>
          <a:stretch>
            <a:fillRect/>
          </a:stretch>
        </p:blipFill>
        <p:spPr>
          <a:xfrm>
            <a:off x="554177" y="2786656"/>
            <a:ext cx="5685627" cy="556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888" t="3932" r="3888" b="3932"/>
          <a:stretch>
            <a:fillRect/>
          </a:stretch>
        </p:blipFill>
        <p:spPr>
          <a:xfrm>
            <a:off x="6780072" y="2786854"/>
            <a:ext cx="5670568" cy="5561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latex-image-5.pdf" descr="latex-image-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14823" y="5357515"/>
            <a:ext cx="110793" cy="110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latex-image-6.pdf" descr="latex-image-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7172" y="2853716"/>
            <a:ext cx="83232" cy="15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8469" r="44183" b="69"/>
          <a:stretch>
            <a:fillRect/>
          </a:stretch>
        </p:blipFill>
        <p:spPr>
          <a:xfrm>
            <a:off x="5060789" y="4310657"/>
            <a:ext cx="56358" cy="268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806" y="6655"/>
                  <a:pt x="11730" y="14942"/>
                  <a:pt x="0" y="21600"/>
                </a:cubicBezTo>
                <a:lnTo>
                  <a:pt x="14299" y="21600"/>
                </a:lnTo>
                <a:cubicBezTo>
                  <a:pt x="21427" y="17204"/>
                  <a:pt x="19677" y="12587"/>
                  <a:pt x="21600" y="8040"/>
                </a:cubicBezTo>
                <a:lnTo>
                  <a:pt x="14299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3" name="latex-image-24.pdf" descr="latex-image-24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26814" y="4194765"/>
            <a:ext cx="698724" cy="22678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ircle"/>
          <p:cNvSpPr/>
          <p:nvPr/>
        </p:nvSpPr>
        <p:spPr>
          <a:xfrm>
            <a:off x="10691822" y="4399160"/>
            <a:ext cx="91679" cy="91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58" name="Connection Line" descr="Connection 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68581" y="3381354"/>
            <a:ext cx="5167327" cy="996650"/>
          </a:xfrm>
          <a:prstGeom prst="rect">
            <a:avLst/>
          </a:prstGeom>
        </p:spPr>
      </p:pic>
      <p:pic>
        <p:nvPicPr>
          <p:cNvPr id="336" name="latex-image-23.pdf" descr="latex-image-23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90426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latex-image-23.pdf" descr="latex-image-23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226518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parameters"/>
          <p:cNvSpPr txBox="1"/>
          <p:nvPr/>
        </p:nvSpPr>
        <p:spPr>
          <a:xfrm>
            <a:off x="7850568" y="602274"/>
            <a:ext cx="12829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339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3818335">
            <a:off x="9259035" y="1074367"/>
            <a:ext cx="413471" cy="216092"/>
          </a:xfrm>
          <a:prstGeom prst="rect">
            <a:avLst/>
          </a:prstGeom>
        </p:spPr>
      </p:pic>
      <p:pic>
        <p:nvPicPr>
          <p:cNvPr id="341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7063589">
            <a:off x="7401416" y="1059558"/>
            <a:ext cx="434986" cy="216093"/>
          </a:xfrm>
          <a:prstGeom prst="rect">
            <a:avLst/>
          </a:prstGeom>
        </p:spPr>
      </p:pic>
      <p:pic>
        <p:nvPicPr>
          <p:cNvPr id="343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2757950">
            <a:off x="8441646" y="1913659"/>
            <a:ext cx="739229" cy="216093"/>
          </a:xfrm>
          <a:prstGeom prst="rect">
            <a:avLst/>
          </a:prstGeom>
        </p:spPr>
      </p:pic>
      <p:pic>
        <p:nvPicPr>
          <p:cNvPr id="345" name="Line" descr="Line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8398650">
            <a:off x="9962670" y="1914077"/>
            <a:ext cx="421579" cy="216092"/>
          </a:xfrm>
          <a:prstGeom prst="rect">
            <a:avLst/>
          </a:prstGeom>
        </p:spPr>
      </p:pic>
      <p:sp>
        <p:nvSpPr>
          <p:cNvPr id="347" name="variables"/>
          <p:cNvSpPr txBox="1"/>
          <p:nvPr/>
        </p:nvSpPr>
        <p:spPr>
          <a:xfrm>
            <a:off x="9042567" y="2208790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348" name="parameters"/>
          <p:cNvSpPr txBox="1"/>
          <p:nvPr/>
        </p:nvSpPr>
        <p:spPr>
          <a:xfrm>
            <a:off x="2582333" y="612835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349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3818335">
            <a:off x="3990799" y="1084927"/>
            <a:ext cx="413472" cy="216093"/>
          </a:xfrm>
          <a:prstGeom prst="rect">
            <a:avLst/>
          </a:prstGeom>
        </p:spPr>
      </p:pic>
      <p:pic>
        <p:nvPicPr>
          <p:cNvPr id="351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7063589">
            <a:off x="2133181" y="1070118"/>
            <a:ext cx="434986" cy="216093"/>
          </a:xfrm>
          <a:prstGeom prst="rect">
            <a:avLst/>
          </a:prstGeom>
        </p:spPr>
      </p:pic>
      <p:pic>
        <p:nvPicPr>
          <p:cNvPr id="353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2757950">
            <a:off x="1623085" y="1925357"/>
            <a:ext cx="739229" cy="216093"/>
          </a:xfrm>
          <a:prstGeom prst="rect">
            <a:avLst/>
          </a:prstGeom>
        </p:spPr>
      </p:pic>
      <p:pic>
        <p:nvPicPr>
          <p:cNvPr id="355" name="Line" descr="Line"/>
          <p:cNvPicPr>
            <a:picLocks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 rot="18398650">
            <a:off x="3144109" y="1925775"/>
            <a:ext cx="421579" cy="216092"/>
          </a:xfrm>
          <a:prstGeom prst="rect">
            <a:avLst/>
          </a:prstGeom>
        </p:spPr>
      </p:pic>
      <p:sp>
        <p:nvSpPr>
          <p:cNvPr id="357" name="variables"/>
          <p:cNvSpPr txBox="1"/>
          <p:nvPr/>
        </p:nvSpPr>
        <p:spPr>
          <a:xfrm>
            <a:off x="2224006" y="2220488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004411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848" t="4013" r="3848" b="4013"/>
          <a:stretch>
            <a:fillRect/>
          </a:stretch>
        </p:blipFill>
        <p:spPr>
          <a:xfrm>
            <a:off x="554177" y="2786656"/>
            <a:ext cx="5685627" cy="5562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3888" t="3932" r="3888" b="3932"/>
          <a:stretch>
            <a:fillRect/>
          </a:stretch>
        </p:blipFill>
        <p:spPr>
          <a:xfrm>
            <a:off x="6780072" y="2786854"/>
            <a:ext cx="5670568" cy="5561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latex-image-5.pdf" descr="latex-image-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14823" y="5357515"/>
            <a:ext cx="110793" cy="110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latex-image-6.pdf" descr="latex-image-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7172" y="2853716"/>
            <a:ext cx="83232" cy="15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8469" r="44183" b="69"/>
          <a:stretch>
            <a:fillRect/>
          </a:stretch>
        </p:blipFill>
        <p:spPr>
          <a:xfrm>
            <a:off x="5060789" y="4310657"/>
            <a:ext cx="56358" cy="268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806" y="6655"/>
                  <a:pt x="11730" y="14942"/>
                  <a:pt x="0" y="21600"/>
                </a:cubicBezTo>
                <a:lnTo>
                  <a:pt x="14299" y="21600"/>
                </a:lnTo>
                <a:cubicBezTo>
                  <a:pt x="21427" y="17204"/>
                  <a:pt x="19677" y="12587"/>
                  <a:pt x="21600" y="8040"/>
                </a:cubicBezTo>
                <a:lnTo>
                  <a:pt x="14299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6" name="latex-image-24.pdf" descr="latex-image-24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26814" y="4194765"/>
            <a:ext cx="698724" cy="22678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Circle"/>
          <p:cNvSpPr/>
          <p:nvPr/>
        </p:nvSpPr>
        <p:spPr>
          <a:xfrm>
            <a:off x="10691822" y="4399160"/>
            <a:ext cx="91679" cy="91680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68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8469" r="44183" b="69"/>
          <a:stretch>
            <a:fillRect/>
          </a:stretch>
        </p:blipFill>
        <p:spPr>
          <a:xfrm rot="16200000">
            <a:off x="4489363" y="3767874"/>
            <a:ext cx="56357" cy="268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806" y="6655"/>
                  <a:pt x="11730" y="14942"/>
                  <a:pt x="0" y="21600"/>
                </a:cubicBezTo>
                <a:lnTo>
                  <a:pt x="14299" y="21600"/>
                </a:lnTo>
                <a:cubicBezTo>
                  <a:pt x="21427" y="17204"/>
                  <a:pt x="19677" y="12587"/>
                  <a:pt x="21600" y="8040"/>
                </a:cubicBezTo>
                <a:lnTo>
                  <a:pt x="14299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8469" r="44183" b="69"/>
          <a:stretch>
            <a:fillRect/>
          </a:stretch>
        </p:blipFill>
        <p:spPr>
          <a:xfrm rot="10800000">
            <a:off x="3960808" y="4310657"/>
            <a:ext cx="56358" cy="268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806" y="6655"/>
                  <a:pt x="11730" y="14942"/>
                  <a:pt x="0" y="21600"/>
                </a:cubicBezTo>
                <a:lnTo>
                  <a:pt x="14299" y="21600"/>
                </a:lnTo>
                <a:cubicBezTo>
                  <a:pt x="21427" y="17204"/>
                  <a:pt x="19677" y="12587"/>
                  <a:pt x="21600" y="8040"/>
                </a:cubicBezTo>
                <a:lnTo>
                  <a:pt x="14299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38469" r="44183" b="69"/>
          <a:stretch>
            <a:fillRect/>
          </a:stretch>
        </p:blipFill>
        <p:spPr>
          <a:xfrm rot="5412237">
            <a:off x="4489329" y="4861519"/>
            <a:ext cx="56358" cy="268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806" y="6655"/>
                  <a:pt x="11730" y="14942"/>
                  <a:pt x="0" y="21600"/>
                </a:cubicBezTo>
                <a:lnTo>
                  <a:pt x="14299" y="21600"/>
                </a:lnTo>
                <a:cubicBezTo>
                  <a:pt x="21427" y="17204"/>
                  <a:pt x="19677" y="12587"/>
                  <a:pt x="21600" y="8040"/>
                </a:cubicBezTo>
                <a:lnTo>
                  <a:pt x="14299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1" name="latex-image-23.pdf" descr="latex-image-23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90426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latex-image-23.pdf" descr="latex-image-23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26518" y="1319410"/>
            <a:ext cx="46736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parameters"/>
          <p:cNvSpPr txBox="1"/>
          <p:nvPr/>
        </p:nvSpPr>
        <p:spPr>
          <a:xfrm>
            <a:off x="7850568" y="602274"/>
            <a:ext cx="128290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374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9259035" y="1074367"/>
            <a:ext cx="413471" cy="216092"/>
          </a:xfrm>
          <a:prstGeom prst="rect">
            <a:avLst/>
          </a:prstGeom>
        </p:spPr>
      </p:pic>
      <p:pic>
        <p:nvPicPr>
          <p:cNvPr id="376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7401416" y="1059558"/>
            <a:ext cx="434986" cy="216093"/>
          </a:xfrm>
          <a:prstGeom prst="rect">
            <a:avLst/>
          </a:prstGeom>
        </p:spPr>
      </p:pic>
      <p:pic>
        <p:nvPicPr>
          <p:cNvPr id="378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2757950">
            <a:off x="8441646" y="1913659"/>
            <a:ext cx="739229" cy="216093"/>
          </a:xfrm>
          <a:prstGeom prst="rect">
            <a:avLst/>
          </a:prstGeom>
        </p:spPr>
      </p:pic>
      <p:pic>
        <p:nvPicPr>
          <p:cNvPr id="380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398650">
            <a:off x="9962670" y="1914077"/>
            <a:ext cx="421579" cy="216092"/>
          </a:xfrm>
          <a:prstGeom prst="rect">
            <a:avLst/>
          </a:prstGeom>
        </p:spPr>
      </p:pic>
      <p:sp>
        <p:nvSpPr>
          <p:cNvPr id="382" name="variables"/>
          <p:cNvSpPr txBox="1"/>
          <p:nvPr/>
        </p:nvSpPr>
        <p:spPr>
          <a:xfrm>
            <a:off x="9042567" y="2208790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  <p:sp>
        <p:nvSpPr>
          <p:cNvPr id="383" name="parameters"/>
          <p:cNvSpPr txBox="1"/>
          <p:nvPr/>
        </p:nvSpPr>
        <p:spPr>
          <a:xfrm>
            <a:off x="2582333" y="612835"/>
            <a:ext cx="12829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5"/>
                </a:solidFill>
              </a:defRPr>
            </a:lvl1pPr>
          </a:lstStyle>
          <a:p>
            <a:r>
              <a:t>parameters</a:t>
            </a:r>
          </a:p>
        </p:txBody>
      </p:sp>
      <p:pic>
        <p:nvPicPr>
          <p:cNvPr id="384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3818335">
            <a:off x="3990799" y="1084927"/>
            <a:ext cx="413472" cy="216093"/>
          </a:xfrm>
          <a:prstGeom prst="rect">
            <a:avLst/>
          </a:prstGeom>
        </p:spPr>
      </p:pic>
      <p:pic>
        <p:nvPicPr>
          <p:cNvPr id="386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7063589">
            <a:off x="2133181" y="1070118"/>
            <a:ext cx="434986" cy="216093"/>
          </a:xfrm>
          <a:prstGeom prst="rect">
            <a:avLst/>
          </a:prstGeom>
        </p:spPr>
      </p:pic>
      <p:pic>
        <p:nvPicPr>
          <p:cNvPr id="388" name="Line" descr="Line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2757950">
            <a:off x="1623085" y="1925357"/>
            <a:ext cx="739229" cy="216093"/>
          </a:xfrm>
          <a:prstGeom prst="rect">
            <a:avLst/>
          </a:prstGeom>
        </p:spPr>
      </p:pic>
      <p:pic>
        <p:nvPicPr>
          <p:cNvPr id="390" name="Line" descr="Line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18398650">
            <a:off x="3144109" y="1925775"/>
            <a:ext cx="421579" cy="216092"/>
          </a:xfrm>
          <a:prstGeom prst="rect">
            <a:avLst/>
          </a:prstGeom>
        </p:spPr>
      </p:pic>
      <p:sp>
        <p:nvSpPr>
          <p:cNvPr id="392" name="variables"/>
          <p:cNvSpPr txBox="1"/>
          <p:nvPr/>
        </p:nvSpPr>
        <p:spPr>
          <a:xfrm>
            <a:off x="2224006" y="2220488"/>
            <a:ext cx="10415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584899339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image.jpg" descr="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500" y="538162"/>
            <a:ext cx="6350000" cy="8456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.jpg" descr="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937" y="538162"/>
            <a:ext cx="6350001" cy="84567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20628665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image.jpg" descr="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05" y="650203"/>
            <a:ext cx="12679790" cy="845319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ine"/>
          <p:cNvSpPr/>
          <p:nvPr/>
        </p:nvSpPr>
        <p:spPr>
          <a:xfrm flipV="1">
            <a:off x="6502400" y="633958"/>
            <a:ext cx="0" cy="848568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99" name="image.jpg" descr="image.jpg"/>
          <p:cNvPicPr>
            <a:picLocks noChangeAspect="1"/>
          </p:cNvPicPr>
          <p:nvPr/>
        </p:nvPicPr>
        <p:blipFill>
          <a:blip r:embed="rId3">
            <a:alphaModFix amt="49797"/>
            <a:extLst/>
          </a:blip>
          <a:stretch>
            <a:fillRect/>
          </a:stretch>
        </p:blipFill>
        <p:spPr>
          <a:xfrm>
            <a:off x="166476" y="650279"/>
            <a:ext cx="6347248" cy="8453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.jpg" descr="image.jpg"/>
          <p:cNvPicPr>
            <a:picLocks noChangeAspect="1"/>
          </p:cNvPicPr>
          <p:nvPr/>
        </p:nvPicPr>
        <p:blipFill>
          <a:blip r:embed="rId3">
            <a:alphaModFix amt="49773"/>
            <a:extLst/>
          </a:blip>
          <a:stretch>
            <a:fillRect/>
          </a:stretch>
        </p:blipFill>
        <p:spPr>
          <a:xfrm>
            <a:off x="6489700" y="650279"/>
            <a:ext cx="6347248" cy="8453042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Pennie Hough detector"/>
          <p:cNvSpPr txBox="1"/>
          <p:nvPr/>
        </p:nvSpPr>
        <p:spPr>
          <a:xfrm>
            <a:off x="847521" y="793750"/>
            <a:ext cx="48408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Pennie Hough detector</a:t>
            </a:r>
          </a:p>
        </p:txBody>
      </p:sp>
      <p:sp>
        <p:nvSpPr>
          <p:cNvPr id="402" name="Quarter Hough detector"/>
          <p:cNvSpPr txBox="1"/>
          <p:nvPr/>
        </p:nvSpPr>
        <p:spPr>
          <a:xfrm>
            <a:off x="7316444" y="793750"/>
            <a:ext cx="50013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Quarter Hough detector</a:t>
            </a:r>
          </a:p>
        </p:txBody>
      </p:sp>
    </p:spTree>
    <p:extLst>
      <p:ext uri="{BB962C8B-B14F-4D97-AF65-F5344CB8AC3E}">
        <p14:creationId xmlns:p14="http://schemas.microsoft.com/office/powerpoint/2010/main" val="1583324361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.jpg" descr="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505" y="650203"/>
            <a:ext cx="12679790" cy="8453194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Line"/>
          <p:cNvSpPr/>
          <p:nvPr/>
        </p:nvSpPr>
        <p:spPr>
          <a:xfrm flipV="1">
            <a:off x="6502400" y="633958"/>
            <a:ext cx="0" cy="8485684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6" name="Pennie Hough detector"/>
          <p:cNvSpPr txBox="1"/>
          <p:nvPr/>
        </p:nvSpPr>
        <p:spPr>
          <a:xfrm>
            <a:off x="847521" y="793750"/>
            <a:ext cx="48408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Pennie Hough detector</a:t>
            </a:r>
          </a:p>
        </p:txBody>
      </p:sp>
      <p:sp>
        <p:nvSpPr>
          <p:cNvPr id="407" name="Quarter Hough detector"/>
          <p:cNvSpPr txBox="1"/>
          <p:nvPr/>
        </p:nvSpPr>
        <p:spPr>
          <a:xfrm>
            <a:off x="7316444" y="793750"/>
            <a:ext cx="50013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Quarter Hough detector</a:t>
            </a:r>
          </a:p>
        </p:txBody>
      </p:sp>
    </p:spTree>
    <p:extLst>
      <p:ext uri="{BB962C8B-B14F-4D97-AF65-F5344CB8AC3E}">
        <p14:creationId xmlns:p14="http://schemas.microsoft.com/office/powerpoint/2010/main" val="304130104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he Hough transform 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Hough transform …</a:t>
            </a:r>
          </a:p>
        </p:txBody>
      </p:sp>
      <p:sp>
        <p:nvSpPr>
          <p:cNvPr id="651" name="Deals with occlusion well?…"/>
          <p:cNvSpPr txBox="1"/>
          <p:nvPr/>
        </p:nvSpPr>
        <p:spPr>
          <a:xfrm>
            <a:off x="3015107" y="3347350"/>
            <a:ext cx="6974587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60000"/>
              </a:lnSpc>
            </a:pPr>
            <a:r>
              <a:t>Deals with occlusion well?</a:t>
            </a:r>
          </a:p>
          <a:p>
            <a:pPr>
              <a:lnSpc>
                <a:spcPct val="160000"/>
              </a:lnSpc>
            </a:pPr>
            <a:r>
              <a:t>Detects multiple instances?</a:t>
            </a:r>
          </a:p>
          <a:p>
            <a:pPr>
              <a:lnSpc>
                <a:spcPct val="160000"/>
              </a:lnSpc>
            </a:pPr>
            <a:r>
              <a:t>Robust to noise?</a:t>
            </a:r>
          </a:p>
          <a:p>
            <a:pPr>
              <a:lnSpc>
                <a:spcPct val="160000"/>
              </a:lnSpc>
            </a:pPr>
            <a:r>
              <a:t>Good computational complexity?</a:t>
            </a:r>
          </a:p>
          <a:p>
            <a:pPr>
              <a:lnSpc>
                <a:spcPct val="160000"/>
              </a:lnSpc>
            </a:pPr>
            <a:r>
              <a:t>Easy to set parameters?</a:t>
            </a:r>
          </a:p>
        </p:txBody>
      </p:sp>
      <p:pic>
        <p:nvPicPr>
          <p:cNvPr id="6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49796"/>
          <a:stretch>
            <a:fillRect/>
          </a:stretch>
        </p:blipFill>
        <p:spPr>
          <a:xfrm>
            <a:off x="10503135" y="3642316"/>
            <a:ext cx="813145" cy="924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9752"/>
          <a:stretch>
            <a:fillRect/>
          </a:stretch>
        </p:blipFill>
        <p:spPr>
          <a:xfrm>
            <a:off x="10503135" y="6415897"/>
            <a:ext cx="722855" cy="821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9752"/>
          <a:stretch>
            <a:fillRect/>
          </a:stretch>
        </p:blipFill>
        <p:spPr>
          <a:xfrm>
            <a:off x="10503135" y="7291274"/>
            <a:ext cx="722854" cy="821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49796"/>
          <a:stretch>
            <a:fillRect/>
          </a:stretch>
        </p:blipFill>
        <p:spPr>
          <a:xfrm>
            <a:off x="10503135" y="4566843"/>
            <a:ext cx="813145" cy="924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49796"/>
          <a:stretch>
            <a:fillRect/>
          </a:stretch>
        </p:blipFill>
        <p:spPr>
          <a:xfrm>
            <a:off x="10503135" y="5466794"/>
            <a:ext cx="813145" cy="9245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79813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" grpId="0" animBg="1" advAuto="0"/>
      <p:bldP spid="653" grpId="0" animBg="1" advAuto="0"/>
      <p:bldP spid="654" grpId="0" animBg="1" advAuto="0"/>
      <p:bldP spid="655" grpId="0" animBg="1" advAuto="0"/>
      <p:bldP spid="656" grpId="0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1632</Words>
  <Application>Microsoft Macintosh PowerPoint</Application>
  <PresentationFormat>Custom</PresentationFormat>
  <Paragraphs>584</Paragraphs>
  <Slides>105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Avenir Roman</vt:lpstr>
      <vt:lpstr>Century Schoolbook</vt:lpstr>
      <vt:lpstr>Courier</vt:lpstr>
      <vt:lpstr>Helvetica</vt:lpstr>
      <vt:lpstr>Helvetica Light</vt:lpstr>
      <vt:lpstr>Times New Roman</vt:lpstr>
      <vt:lpstr>Arial</vt:lpstr>
      <vt:lpstr>White</vt:lpstr>
      <vt:lpstr>1_Default Design</vt:lpstr>
      <vt:lpstr>PowerPoint Presentation</vt:lpstr>
      <vt:lpstr>Overview of today’s lecture</vt:lpstr>
      <vt:lpstr>Slide credits</vt:lpstr>
      <vt:lpstr>Finding boundaries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Lines are hard to find</vt:lpstr>
      <vt:lpstr>Applications</vt:lpstr>
      <vt:lpstr>PowerPoint Presentation</vt:lpstr>
      <vt:lpstr>Line fitting</vt:lpstr>
      <vt:lpstr>Line fitting</vt:lpstr>
      <vt:lpstr>Line fitting</vt:lpstr>
      <vt:lpstr>PowerPoint Presentation</vt:lpstr>
      <vt:lpstr>Line fitting</vt:lpstr>
      <vt:lpstr>Problems with parameterizations</vt:lpstr>
      <vt:lpstr>Problems with parameterizations</vt:lpstr>
      <vt:lpstr>Problems with parameterizations</vt:lpstr>
      <vt:lpstr>Problems with parameterizations</vt:lpstr>
      <vt:lpstr>PowerPoint Presentation</vt:lpstr>
      <vt:lpstr>Problems with noise</vt:lpstr>
      <vt:lpstr>PowerPoint Presentation</vt:lpstr>
      <vt:lpstr>Line parameterizations</vt:lpstr>
      <vt:lpstr>Slope intercept form</vt:lpstr>
      <vt:lpstr>Slope intercept form</vt:lpstr>
      <vt:lpstr>Double intercept form</vt:lpstr>
      <vt:lpstr>Double intercept form</vt:lpstr>
      <vt:lpstr>Normal Form</vt:lpstr>
      <vt:lpstr>Normal Form</vt:lpstr>
      <vt:lpstr>Hough transform</vt:lpstr>
      <vt:lpstr>Hough transform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How would you find the best fitting line?</vt:lpstr>
      <vt:lpstr>PowerPoint Presentation</vt:lpstr>
      <vt:lpstr>Problems with parameterization</vt:lpstr>
      <vt:lpstr>Problems with parameterization</vt:lpstr>
      <vt:lpstr>Better Parameterization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Image and parameter space</vt:lpstr>
      <vt:lpstr>PowerPoint Presentation</vt:lpstr>
      <vt:lpstr>Image and parameter space</vt:lpstr>
      <vt:lpstr>Image and parameter space</vt:lpstr>
      <vt:lpstr>Image and parameter space</vt:lpstr>
      <vt:lpstr>Image and parameter space</vt:lpstr>
      <vt:lpstr>Implementation</vt:lpstr>
      <vt:lpstr>PowerPoint Presentation</vt:lpstr>
      <vt:lpstr>Basic shapes (in parameter space)</vt:lpstr>
      <vt:lpstr>PowerPoint Presentation</vt:lpstr>
      <vt:lpstr>PowerPoint Presentation</vt:lpstr>
      <vt:lpstr>PowerPoint Presentation</vt:lpstr>
      <vt:lpstr>Basic Shapes</vt:lpstr>
      <vt:lpstr>More complex image</vt:lpstr>
      <vt:lpstr>PowerPoint Presentation</vt:lpstr>
      <vt:lpstr>PowerPoint Presentation</vt:lpstr>
      <vt:lpstr>Effects of noise level</vt:lpstr>
      <vt:lpstr>Effect of noise points</vt:lpstr>
      <vt:lpstr>Real-world example</vt:lpstr>
      <vt:lpstr>Hough Circles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Gradient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Hough transform …</vt:lpstr>
      <vt:lpstr>PowerPoint Presentation</vt:lpstr>
      <vt:lpstr>Application of  Hough transforms</vt:lpstr>
      <vt:lpstr>Detecting shape features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boundaries</dc:title>
  <dc:creator>igkiou</dc:creator>
  <cp:lastModifiedBy>Yi Fang</cp:lastModifiedBy>
  <cp:revision>52</cp:revision>
  <dcterms:modified xsi:type="dcterms:W3CDTF">2019-09-08T02:16:11Z</dcterms:modified>
</cp:coreProperties>
</file>